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1" r:id="rId4"/>
    <p:sldId id="278" r:id="rId5"/>
    <p:sldId id="273" r:id="rId6"/>
    <p:sldId id="279" r:id="rId7"/>
    <p:sldId id="280" r:id="rId8"/>
    <p:sldId id="289" r:id="rId9"/>
    <p:sldId id="282" r:id="rId10"/>
    <p:sldId id="288" r:id="rId11"/>
    <p:sldId id="275" r:id="rId12"/>
    <p:sldId id="284" r:id="rId13"/>
    <p:sldId id="285" r:id="rId14"/>
    <p:sldId id="290" r:id="rId15"/>
    <p:sldId id="293" r:id="rId16"/>
    <p:sldId id="294" r:id="rId17"/>
    <p:sldId id="2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6886"/>
    <a:srgbClr val="ECF3FA"/>
    <a:srgbClr val="E8EBF0"/>
    <a:srgbClr val="00B0F0"/>
    <a:srgbClr val="009BD2"/>
    <a:srgbClr val="005A7A"/>
    <a:srgbClr val="003142"/>
    <a:srgbClr val="000000"/>
    <a:srgbClr val="39BCDB"/>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8" name="Rectangle 7"/>
          <p:cNvSpPr/>
          <p:nvPr userDrawn="1"/>
        </p:nvSpPr>
        <p:spPr>
          <a:xfrm>
            <a:off x="228600" y="4887774"/>
            <a:ext cx="5080000" cy="1754326"/>
          </a:xfrm>
          <a:prstGeom prst="rect">
            <a:avLst/>
          </a:prstGeom>
        </p:spPr>
        <p:txBody>
          <a:bodyPr wrap="square" anchor="b">
            <a:spAutoFit/>
          </a:bodyPr>
          <a:lstStyle/>
          <a:p>
            <a:pPr lvl="0"/>
            <a:r>
              <a:rPr lang="en-US" sz="900" dirty="0">
                <a:solidFill>
                  <a:prstClr val="white"/>
                </a:solidFill>
                <a:latin typeface="Century Gothic"/>
              </a:rPr>
              <a:t>The information contained in the document is proprietary to Tata Industries Limited- Tata Insights &amp; Quants Division and is strictly confidential. </a:t>
            </a:r>
            <a:r>
              <a:rPr lang="en-IN" sz="900" dirty="0">
                <a:solidFill>
                  <a:prstClr val="white"/>
                </a:solidFill>
                <a:latin typeface="Century Gothic"/>
              </a:rPr>
              <a:t>In consideration of receipt of this document, the recipient agrees that the information is being shared only for the limited purpose. The recipient of this information further agrees to maintain such information in confidence and to not reproduce, disclose, duplicate, electronically transmit or use in whole or in part for any other purpose. Prior written consent shall be obtained from the Insights &amp; Quants Division of Tata Industries in case the information is necessitated to be shared with anyone other than the Recipient to whom this information is addressed. The above restriction shall not limit the right to use the information contained in this deck, if it is obtained from another source without restriction.</a:t>
            </a:r>
            <a:br>
              <a:rPr lang="en-IN" sz="900" dirty="0">
                <a:solidFill>
                  <a:prstClr val="white"/>
                </a:solidFill>
                <a:latin typeface="Century Gothic"/>
              </a:rPr>
            </a:br>
            <a:r>
              <a:rPr lang="en-IN" sz="900" dirty="0">
                <a:solidFill>
                  <a:prstClr val="white"/>
                </a:solidFill>
                <a:latin typeface="Century Gothic"/>
              </a:rPr>
              <a:t> </a:t>
            </a:r>
            <a:br>
              <a:rPr lang="en-IN" sz="900" dirty="0">
                <a:solidFill>
                  <a:prstClr val="white"/>
                </a:solidFill>
                <a:latin typeface="Century Gothic"/>
              </a:rPr>
            </a:br>
            <a:r>
              <a:rPr lang="en-IN" sz="900" dirty="0">
                <a:solidFill>
                  <a:prstClr val="white"/>
                </a:solidFill>
                <a:latin typeface="Century Gothic"/>
              </a:rPr>
              <a:t>© Copyright, Tata Insights &amp; Quants Division, Tata Industries Limited </a:t>
            </a:r>
          </a:p>
        </p:txBody>
      </p:sp>
      <p:sp>
        <p:nvSpPr>
          <p:cNvPr id="2" name="Title 1"/>
          <p:cNvSpPr>
            <a:spLocks noGrp="1"/>
          </p:cNvSpPr>
          <p:nvPr>
            <p:ph type="ctrTitle"/>
          </p:nvPr>
        </p:nvSpPr>
        <p:spPr>
          <a:xfrm>
            <a:off x="2768600" y="1041400"/>
            <a:ext cx="9144000" cy="2387600"/>
          </a:xfrm>
        </p:spPr>
        <p:txBody>
          <a:bodyPr anchor="b"/>
          <a:lstStyle>
            <a:lvl1pPr algn="r">
              <a:defRPr sz="4800" b="1">
                <a:solidFill>
                  <a:schemeClr val="bg1"/>
                </a:solidFill>
              </a:defRPr>
            </a:lvl1pPr>
          </a:lstStyle>
          <a:p>
            <a:r>
              <a:rPr lang="en-US" smtClean="0"/>
              <a:t>Click to edit Master title style</a:t>
            </a:r>
            <a:endParaRPr lang="en-IN"/>
          </a:p>
        </p:txBody>
      </p:sp>
      <p:sp>
        <p:nvSpPr>
          <p:cNvPr id="3" name="Subtitle 2"/>
          <p:cNvSpPr>
            <a:spLocks noGrp="1"/>
          </p:cNvSpPr>
          <p:nvPr>
            <p:ph type="subTitle" idx="1"/>
          </p:nvPr>
        </p:nvSpPr>
        <p:spPr>
          <a:xfrm>
            <a:off x="2768600" y="3487738"/>
            <a:ext cx="9144000" cy="1655762"/>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IN" dirty="0"/>
          </a:p>
        </p:txBody>
      </p:sp>
    </p:spTree>
    <p:extLst>
      <p:ext uri="{BB962C8B-B14F-4D97-AF65-F5344CB8AC3E}">
        <p14:creationId xmlns:p14="http://schemas.microsoft.com/office/powerpoint/2010/main" val="2164106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Slide Number Placeholder 5"/>
          <p:cNvSpPr>
            <a:spLocks noGrp="1"/>
          </p:cNvSpPr>
          <p:nvPr>
            <p:ph type="sldNum" sz="quarter" idx="12"/>
          </p:nvPr>
        </p:nvSpPr>
        <p:spPr/>
        <p:txBody>
          <a:bodyPr/>
          <a:lstStyle/>
          <a:p>
            <a:fld id="{D77D33F6-B0F3-4B0E-A1C8-FF0ECF6A55EE}" type="slidenum">
              <a:rPr lang="en-IN" smtClean="0"/>
              <a:t>‹#›</a:t>
            </a:fld>
            <a:endParaRPr lang="en-IN"/>
          </a:p>
        </p:txBody>
      </p:sp>
    </p:spTree>
    <p:extLst>
      <p:ext uri="{BB962C8B-B14F-4D97-AF65-F5344CB8AC3E}">
        <p14:creationId xmlns:p14="http://schemas.microsoft.com/office/powerpoint/2010/main" val="36853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54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D77D33F6-B0F3-4B0E-A1C8-FF0ECF6A55EE}" type="slidenum">
              <a:rPr lang="en-IN" smtClean="0"/>
              <a:t>‹#›</a:t>
            </a:fld>
            <a:endParaRPr lang="en-IN"/>
          </a:p>
        </p:txBody>
      </p:sp>
    </p:spTree>
    <p:extLst>
      <p:ext uri="{BB962C8B-B14F-4D97-AF65-F5344CB8AC3E}">
        <p14:creationId xmlns:p14="http://schemas.microsoft.com/office/powerpoint/2010/main" val="916942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Slide Number Placeholder 6"/>
          <p:cNvSpPr>
            <a:spLocks noGrp="1"/>
          </p:cNvSpPr>
          <p:nvPr>
            <p:ph type="sldNum" sz="quarter" idx="12"/>
          </p:nvPr>
        </p:nvSpPr>
        <p:spPr/>
        <p:txBody>
          <a:bodyPr/>
          <a:lstStyle/>
          <a:p>
            <a:fld id="{D77D33F6-B0F3-4B0E-A1C8-FF0ECF6A55EE}" type="slidenum">
              <a:rPr lang="en-IN" smtClean="0"/>
              <a:t>‹#›</a:t>
            </a:fld>
            <a:endParaRPr lang="en-IN"/>
          </a:p>
        </p:txBody>
      </p:sp>
    </p:spTree>
    <p:extLst>
      <p:ext uri="{BB962C8B-B14F-4D97-AF65-F5344CB8AC3E}">
        <p14:creationId xmlns:p14="http://schemas.microsoft.com/office/powerpoint/2010/main" val="2615206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E963D55B-CB26-4FDB-ADC9-31094734DEF1}" type="datetimeFigureOut">
              <a:rPr lang="en-IN" smtClean="0"/>
              <a:t>27-07-2016</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p:txBody>
          <a:bodyPr/>
          <a:lstStyle/>
          <a:p>
            <a:fld id="{D77D33F6-B0F3-4B0E-A1C8-FF0ECF6A55EE}" type="slidenum">
              <a:rPr lang="en-IN" smtClean="0"/>
              <a:t>‹#›</a:t>
            </a:fld>
            <a:endParaRPr lang="en-IN"/>
          </a:p>
        </p:txBody>
      </p:sp>
    </p:spTree>
    <p:extLst>
      <p:ext uri="{BB962C8B-B14F-4D97-AF65-F5344CB8AC3E}">
        <p14:creationId xmlns:p14="http://schemas.microsoft.com/office/powerpoint/2010/main" val="175823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7D33F6-B0F3-4B0E-A1C8-FF0ECF6A55EE}" type="slidenum">
              <a:rPr lang="en-IN" smtClean="0"/>
              <a:t>‹#›</a:t>
            </a:fld>
            <a:endParaRPr lang="en-IN"/>
          </a:p>
        </p:txBody>
      </p:sp>
    </p:spTree>
    <p:extLst>
      <p:ext uri="{BB962C8B-B14F-4D97-AF65-F5344CB8AC3E}">
        <p14:creationId xmlns:p14="http://schemas.microsoft.com/office/powerpoint/2010/main" val="1667769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400" y="328612"/>
            <a:ext cx="11353800" cy="511175"/>
          </a:xfrm>
          <a:prstGeom prst="rect">
            <a:avLst/>
          </a:prstGeom>
        </p:spPr>
        <p:txBody>
          <a:bodyPr vert="horz" lIns="91440" tIns="45720" rIns="91440" bIns="45720" rtlCol="0" anchor="ctr">
            <a:noAutofit/>
          </a:bodyPr>
          <a:lstStyle/>
          <a:p>
            <a:r>
              <a:rPr lang="en-US" smtClean="0"/>
              <a:t>Click to edit Master title style</a:t>
            </a:r>
            <a:endParaRPr lang="en-IN"/>
          </a:p>
        </p:txBody>
      </p:sp>
      <p:sp>
        <p:nvSpPr>
          <p:cNvPr id="3" name="Text Placeholder 2"/>
          <p:cNvSpPr>
            <a:spLocks noGrp="1"/>
          </p:cNvSpPr>
          <p:nvPr>
            <p:ph type="body" idx="1"/>
          </p:nvPr>
        </p:nvSpPr>
        <p:spPr>
          <a:xfrm>
            <a:off x="406400" y="1162843"/>
            <a:ext cx="1135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Slide Number Placeholder 5"/>
          <p:cNvSpPr>
            <a:spLocks noGrp="1"/>
          </p:cNvSpPr>
          <p:nvPr>
            <p:ph type="sldNum" sz="quarter" idx="4"/>
          </p:nvPr>
        </p:nvSpPr>
        <p:spPr>
          <a:xfrm>
            <a:off x="9448800"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D33F6-B0F3-4B0E-A1C8-FF0ECF6A55EE}" type="slidenum">
              <a:rPr lang="en-IN" smtClean="0"/>
              <a:t>‹#›</a:t>
            </a:fld>
            <a:endParaRPr lang="en-IN"/>
          </a:p>
        </p:txBody>
      </p:sp>
      <p:pic>
        <p:nvPicPr>
          <p:cNvPr id="7" name="Picture 6"/>
          <p:cNvPicPr>
            <a:picLocks noChangeAspect="1"/>
          </p:cNvPicPr>
          <p:nvPr userDrawn="1"/>
        </p:nvPicPr>
        <p:blipFill rotWithShape="1">
          <a:blip r:embed="rId8" cstate="email">
            <a:extLst>
              <a:ext uri="{28A0092B-C50C-407E-A947-70E740481C1C}">
                <a14:useLocalDpi xmlns:a14="http://schemas.microsoft.com/office/drawing/2010/main" val="0"/>
              </a:ext>
            </a:extLst>
          </a:blip>
          <a:srcRect/>
          <a:stretch/>
        </p:blipFill>
        <p:spPr>
          <a:xfrm flipH="1">
            <a:off x="0" y="6311900"/>
            <a:ext cx="12192000" cy="232833"/>
          </a:xfrm>
          <a:prstGeom prst="rect">
            <a:avLst/>
          </a:prstGeom>
        </p:spPr>
      </p:pic>
      <p:sp>
        <p:nvSpPr>
          <p:cNvPr id="8" name="Rectangle 7"/>
          <p:cNvSpPr/>
          <p:nvPr userDrawn="1"/>
        </p:nvSpPr>
        <p:spPr>
          <a:xfrm>
            <a:off x="6045994" y="6572578"/>
            <a:ext cx="6096000" cy="230832"/>
          </a:xfrm>
          <a:prstGeom prst="rect">
            <a:avLst/>
          </a:prstGeom>
        </p:spPr>
        <p:txBody>
          <a:bodyPr>
            <a:spAutoFit/>
          </a:bodyPr>
          <a:lstStyle/>
          <a:p>
            <a:pPr algn="r"/>
            <a:r>
              <a:rPr lang="en-IN" sz="900"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Confidential Property of  Tata Industries Ltd – </a:t>
            </a:r>
            <a:r>
              <a:rPr lang="en-IN" sz="900" b="1" dirty="0" smtClean="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rPr>
              <a:t>Tata Insights &amp; Quants Division </a:t>
            </a:r>
            <a:endParaRPr lang="en-IN" sz="900" b="1" dirty="0">
              <a:solidFill>
                <a:schemeClr val="tx1">
                  <a:lumMod val="50000"/>
                  <a:lumOff val="50000"/>
                </a:schemeClr>
              </a:solidFill>
              <a:latin typeface="Leelawadee UI" panose="020B0502040204020203" pitchFamily="34" charset="-34"/>
              <a:ea typeface="Calibri" panose="020F0502020204030204" pitchFamily="34" charset="0"/>
              <a:cs typeface="Leelawadee UI" panose="020B0502040204020203" pitchFamily="34" charset="-34"/>
            </a:endParaRPr>
          </a:p>
        </p:txBody>
      </p:sp>
    </p:spTree>
    <p:extLst>
      <p:ext uri="{BB962C8B-B14F-4D97-AF65-F5344CB8AC3E}">
        <p14:creationId xmlns:p14="http://schemas.microsoft.com/office/powerpoint/2010/main" val="1924625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txStyles>
    <p:titleStyle>
      <a:lvl1pPr algn="l" defTabSz="914400" rtl="0" eaLnBrk="1" latinLnBrk="0" hangingPunct="1">
        <a:lnSpc>
          <a:spcPct val="90000"/>
        </a:lnSpc>
        <a:spcBef>
          <a:spcPct val="0"/>
        </a:spcBef>
        <a:buNone/>
        <a:defRPr sz="28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Campaign Analytics</a:t>
            </a:r>
            <a:endParaRPr lang="en-IN" dirty="0"/>
          </a:p>
        </p:txBody>
      </p:sp>
    </p:spTree>
    <p:extLst>
      <p:ext uri="{BB962C8B-B14F-4D97-AF65-F5344CB8AC3E}">
        <p14:creationId xmlns:p14="http://schemas.microsoft.com/office/powerpoint/2010/main" val="93151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Targeted Models</a:t>
            </a:r>
            <a:endParaRPr lang="en-IN" dirty="0"/>
          </a:p>
        </p:txBody>
      </p:sp>
      <p:sp>
        <p:nvSpPr>
          <p:cNvPr id="44" name="TextBox 43"/>
          <p:cNvSpPr txBox="1"/>
          <p:nvPr/>
        </p:nvSpPr>
        <p:spPr>
          <a:xfrm>
            <a:off x="406400" y="897823"/>
            <a:ext cx="11353800" cy="369332"/>
          </a:xfrm>
          <a:prstGeom prst="rect">
            <a:avLst/>
          </a:prstGeom>
          <a:noFill/>
        </p:spPr>
        <p:txBody>
          <a:bodyPr wrap="square" rtlCol="0">
            <a:spAutoFit/>
          </a:bodyPr>
          <a:lstStyle/>
          <a:p>
            <a:r>
              <a:rPr lang="en-IN" dirty="0" smtClean="0"/>
              <a:t>Statistical model based targeting leads to better and effective selection by increasing the probability of response</a:t>
            </a:r>
            <a:endParaRPr lang="en-IN" dirty="0"/>
          </a:p>
        </p:txBody>
      </p:sp>
      <p:grpSp>
        <p:nvGrpSpPr>
          <p:cNvPr id="98" name="Group 97"/>
          <p:cNvGrpSpPr/>
          <p:nvPr/>
        </p:nvGrpSpPr>
        <p:grpSpPr>
          <a:xfrm>
            <a:off x="6340001" y="2363981"/>
            <a:ext cx="2061588" cy="2012917"/>
            <a:chOff x="6340001" y="2363981"/>
            <a:chExt cx="2061588" cy="2012917"/>
          </a:xfrm>
        </p:grpSpPr>
        <p:grpSp>
          <p:nvGrpSpPr>
            <p:cNvPr id="81" name="Group 80"/>
            <p:cNvGrpSpPr/>
            <p:nvPr/>
          </p:nvGrpSpPr>
          <p:grpSpPr>
            <a:xfrm>
              <a:off x="6340001" y="2363981"/>
              <a:ext cx="1609491" cy="1561449"/>
              <a:chOff x="895185" y="1759336"/>
              <a:chExt cx="2338579" cy="2377609"/>
            </a:xfrm>
          </p:grpSpPr>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185" y="1820817"/>
                <a:ext cx="1052891" cy="1308831"/>
              </a:xfrm>
              <a:prstGeom prst="rect">
                <a:avLst/>
              </a:prstGeom>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1798" y="1759336"/>
                <a:ext cx="977757" cy="1431791"/>
              </a:xfrm>
              <a:prstGeom prst="rect">
                <a:avLst/>
              </a:prstGeom>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2710" y="2250647"/>
                <a:ext cx="1108832" cy="1378370"/>
              </a:xfrm>
              <a:prstGeom prst="rect">
                <a:avLst/>
              </a:prstGeom>
            </p:spPr>
          </p:pic>
          <p:grpSp>
            <p:nvGrpSpPr>
              <p:cNvPr id="85" name="Group 84"/>
              <p:cNvGrpSpPr/>
              <p:nvPr/>
            </p:nvGrpSpPr>
            <p:grpSpPr>
              <a:xfrm>
                <a:off x="2146180" y="2347447"/>
                <a:ext cx="1087584" cy="1349290"/>
                <a:chOff x="8532934" y="3854587"/>
                <a:chExt cx="1087584" cy="134929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2934" y="3854587"/>
                  <a:ext cx="1087584" cy="1349290"/>
                </a:xfrm>
                <a:prstGeom prst="rect">
                  <a:avLst/>
                </a:prstGeom>
              </p:spPr>
            </p:pic>
            <p:cxnSp>
              <p:nvCxnSpPr>
                <p:cNvPr id="94" name="Curved Connector 93"/>
                <p:cNvCxnSpPr/>
                <p:nvPr/>
              </p:nvCxnSpPr>
              <p:spPr>
                <a:xfrm rot="1980000" flipV="1">
                  <a:off x="8900640" y="4010192"/>
                  <a:ext cx="232358" cy="145398"/>
                </a:xfrm>
                <a:prstGeom prst="curvedConnector3">
                  <a:avLst>
                    <a:gd name="adj1" fmla="val 6816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Curved Connector 94"/>
                <p:cNvCxnSpPr/>
                <p:nvPr/>
              </p:nvCxnSpPr>
              <p:spPr>
                <a:xfrm rot="1980000" flipV="1">
                  <a:off x="8900639" y="3906133"/>
                  <a:ext cx="232358" cy="145398"/>
                </a:xfrm>
                <a:prstGeom prst="curvedConnector3">
                  <a:avLst>
                    <a:gd name="adj1" fmla="val 6816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904545" y="2747369"/>
                <a:ext cx="953470" cy="1325406"/>
                <a:chOff x="4681606" y="4069724"/>
                <a:chExt cx="953470" cy="1325406"/>
              </a:xfrm>
            </p:grpSpPr>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1606" y="4069724"/>
                  <a:ext cx="953470" cy="1325406"/>
                </a:xfrm>
                <a:prstGeom prst="rect">
                  <a:avLst/>
                </a:prstGeom>
              </p:spPr>
            </p:pic>
            <p:sp>
              <p:nvSpPr>
                <p:cNvPr id="92" name="Teardrop 91"/>
                <p:cNvSpPr/>
                <p:nvPr/>
              </p:nvSpPr>
              <p:spPr>
                <a:xfrm rot="-2700000">
                  <a:off x="5073271" y="5030053"/>
                  <a:ext cx="144000" cy="144000"/>
                </a:xfrm>
                <a:prstGeom prst="teardrop">
                  <a:avLst/>
                </a:prstGeom>
                <a:solidFill>
                  <a:srgbClr val="31688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7" name="Group 86"/>
              <p:cNvGrpSpPr/>
              <p:nvPr/>
            </p:nvGrpSpPr>
            <p:grpSpPr>
              <a:xfrm>
                <a:off x="1729382" y="2668918"/>
                <a:ext cx="1006151" cy="1468027"/>
                <a:chOff x="4681605" y="1365325"/>
                <a:chExt cx="1006151" cy="1468027"/>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1605" y="1365325"/>
                  <a:ext cx="1006151" cy="1468027"/>
                </a:xfrm>
                <a:prstGeom prst="rect">
                  <a:avLst/>
                </a:prstGeom>
              </p:spPr>
            </p:pic>
            <p:sp>
              <p:nvSpPr>
                <p:cNvPr id="89" name="Oval 88"/>
                <p:cNvSpPr/>
                <p:nvPr/>
              </p:nvSpPr>
              <p:spPr>
                <a:xfrm>
                  <a:off x="5050298" y="240557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p:cNvSpPr/>
                <p:nvPr/>
              </p:nvSpPr>
              <p:spPr>
                <a:xfrm>
                  <a:off x="5230834" y="240323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40" name="Group 39"/>
            <p:cNvGrpSpPr/>
            <p:nvPr/>
          </p:nvGrpSpPr>
          <p:grpSpPr>
            <a:xfrm flipH="1">
              <a:off x="6792098" y="2815449"/>
              <a:ext cx="1609491" cy="1561449"/>
              <a:chOff x="895185" y="1759336"/>
              <a:chExt cx="2338579" cy="2377609"/>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185" y="1820817"/>
                <a:ext cx="1052891" cy="130883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1798" y="1759336"/>
                <a:ext cx="977757" cy="143179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2710" y="2250647"/>
                <a:ext cx="1108832" cy="1378370"/>
              </a:xfrm>
              <a:prstGeom prst="rect">
                <a:avLst/>
              </a:prstGeom>
            </p:spPr>
          </p:pic>
          <p:grpSp>
            <p:nvGrpSpPr>
              <p:cNvPr id="16" name="Group 15"/>
              <p:cNvGrpSpPr/>
              <p:nvPr/>
            </p:nvGrpSpPr>
            <p:grpSpPr>
              <a:xfrm>
                <a:off x="2146180" y="2347447"/>
                <a:ext cx="1087584" cy="1349290"/>
                <a:chOff x="8532934" y="3854587"/>
                <a:chExt cx="1087584" cy="1349290"/>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2934" y="3854587"/>
                  <a:ext cx="1087584" cy="1349290"/>
                </a:xfrm>
                <a:prstGeom prst="rect">
                  <a:avLst/>
                </a:prstGeom>
              </p:spPr>
            </p:pic>
            <p:cxnSp>
              <p:nvCxnSpPr>
                <p:cNvPr id="10" name="Curved Connector 9"/>
                <p:cNvCxnSpPr/>
                <p:nvPr/>
              </p:nvCxnSpPr>
              <p:spPr>
                <a:xfrm rot="1980000" flipV="1">
                  <a:off x="8900640" y="4010192"/>
                  <a:ext cx="232358" cy="145398"/>
                </a:xfrm>
                <a:prstGeom prst="curvedConnector3">
                  <a:avLst>
                    <a:gd name="adj1" fmla="val 6816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1980000" flipV="1">
                  <a:off x="8900639" y="3906133"/>
                  <a:ext cx="232358" cy="145398"/>
                </a:xfrm>
                <a:prstGeom prst="curvedConnector3">
                  <a:avLst>
                    <a:gd name="adj1" fmla="val 6816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04545" y="2747369"/>
                <a:ext cx="953470" cy="1325406"/>
                <a:chOff x="4681606" y="4069724"/>
                <a:chExt cx="953470" cy="1325406"/>
              </a:xfrm>
            </p:grpSpPr>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1606" y="4069724"/>
                  <a:ext cx="953470" cy="1325406"/>
                </a:xfrm>
                <a:prstGeom prst="rect">
                  <a:avLst/>
                </a:prstGeom>
              </p:spPr>
            </p:pic>
            <p:sp>
              <p:nvSpPr>
                <p:cNvPr id="17" name="Teardrop 16"/>
                <p:cNvSpPr/>
                <p:nvPr/>
              </p:nvSpPr>
              <p:spPr>
                <a:xfrm rot="-2700000">
                  <a:off x="5073271" y="5030053"/>
                  <a:ext cx="144000" cy="144000"/>
                </a:xfrm>
                <a:prstGeom prst="teardrop">
                  <a:avLst/>
                </a:prstGeom>
                <a:solidFill>
                  <a:srgbClr val="31688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p:cNvGrpSpPr/>
              <p:nvPr/>
            </p:nvGrpSpPr>
            <p:grpSpPr>
              <a:xfrm>
                <a:off x="1729382" y="2668918"/>
                <a:ext cx="1006151" cy="1468027"/>
                <a:chOff x="4681605" y="1365325"/>
                <a:chExt cx="1006151" cy="1468027"/>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1605" y="1365325"/>
                  <a:ext cx="1006151" cy="1468027"/>
                </a:xfrm>
                <a:prstGeom prst="rect">
                  <a:avLst/>
                </a:prstGeom>
              </p:spPr>
            </p:pic>
            <p:sp>
              <p:nvSpPr>
                <p:cNvPr id="18" name="Oval 17"/>
                <p:cNvSpPr/>
                <p:nvPr/>
              </p:nvSpPr>
              <p:spPr>
                <a:xfrm>
                  <a:off x="5050298" y="240557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5230834" y="240323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grpSp>
        <p:nvGrpSpPr>
          <p:cNvPr id="38" name="Group 37"/>
          <p:cNvGrpSpPr/>
          <p:nvPr/>
        </p:nvGrpSpPr>
        <p:grpSpPr>
          <a:xfrm>
            <a:off x="9873384" y="1806405"/>
            <a:ext cx="1310977" cy="1302710"/>
            <a:chOff x="4946439" y="1546345"/>
            <a:chExt cx="2025883" cy="1984038"/>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4565" y="1546345"/>
              <a:ext cx="977757" cy="1431791"/>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6439" y="1720076"/>
              <a:ext cx="1108832" cy="1378370"/>
            </a:xfrm>
            <a:prstGeom prst="rect">
              <a:avLst/>
            </a:prstGeom>
          </p:spPr>
        </p:pic>
        <p:grpSp>
          <p:nvGrpSpPr>
            <p:cNvPr id="26" name="Group 25"/>
            <p:cNvGrpSpPr/>
            <p:nvPr/>
          </p:nvGrpSpPr>
          <p:grpSpPr>
            <a:xfrm>
              <a:off x="5552195" y="2062356"/>
              <a:ext cx="1006151" cy="1468027"/>
              <a:chOff x="4681605" y="1365325"/>
              <a:chExt cx="1006151" cy="1468027"/>
            </a:xfrm>
          </p:grpSpPr>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1605" y="1365325"/>
                <a:ext cx="1006151" cy="1468027"/>
              </a:xfrm>
              <a:prstGeom prst="rect">
                <a:avLst/>
              </a:prstGeom>
            </p:spPr>
          </p:pic>
          <p:sp>
            <p:nvSpPr>
              <p:cNvPr id="28" name="Oval 27"/>
              <p:cNvSpPr/>
              <p:nvPr/>
            </p:nvSpPr>
            <p:spPr>
              <a:xfrm>
                <a:off x="5050298" y="240557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5230834" y="240323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9" name="Group 38"/>
          <p:cNvGrpSpPr/>
          <p:nvPr/>
        </p:nvGrpSpPr>
        <p:grpSpPr>
          <a:xfrm>
            <a:off x="10011242" y="3645259"/>
            <a:ext cx="1300767" cy="1217783"/>
            <a:chOff x="4608761" y="3861540"/>
            <a:chExt cx="1937853" cy="1814243"/>
          </a:xfrm>
        </p:grpSpPr>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56665" y="3861540"/>
              <a:ext cx="1052891" cy="1308831"/>
            </a:xfrm>
            <a:prstGeom prst="rect">
              <a:avLst/>
            </a:prstGeom>
          </p:spPr>
        </p:pic>
        <p:grpSp>
          <p:nvGrpSpPr>
            <p:cNvPr id="31" name="Group 30"/>
            <p:cNvGrpSpPr/>
            <p:nvPr/>
          </p:nvGrpSpPr>
          <p:grpSpPr>
            <a:xfrm>
              <a:off x="5459030" y="4122073"/>
              <a:ext cx="1087584" cy="1349290"/>
              <a:chOff x="8532934" y="3854587"/>
              <a:chExt cx="1087584" cy="1349290"/>
            </a:xfrm>
          </p:grpSpPr>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2934" y="3854587"/>
                <a:ext cx="1087584" cy="1349290"/>
              </a:xfrm>
              <a:prstGeom prst="rect">
                <a:avLst/>
              </a:prstGeom>
            </p:spPr>
          </p:pic>
          <p:cxnSp>
            <p:nvCxnSpPr>
              <p:cNvPr id="33" name="Curved Connector 32"/>
              <p:cNvCxnSpPr/>
              <p:nvPr/>
            </p:nvCxnSpPr>
            <p:spPr>
              <a:xfrm rot="1980000" flipV="1">
                <a:off x="8900640" y="4010192"/>
                <a:ext cx="232358" cy="145398"/>
              </a:xfrm>
              <a:prstGeom prst="curvedConnector3">
                <a:avLst>
                  <a:gd name="adj1" fmla="val 6816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Curved Connector 33"/>
              <p:cNvCxnSpPr/>
              <p:nvPr/>
            </p:nvCxnSpPr>
            <p:spPr>
              <a:xfrm rot="1980000" flipV="1">
                <a:off x="8900639" y="3906133"/>
                <a:ext cx="232358" cy="145398"/>
              </a:xfrm>
              <a:prstGeom prst="curvedConnector3">
                <a:avLst>
                  <a:gd name="adj1" fmla="val 6816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608761" y="4350377"/>
              <a:ext cx="953470" cy="1325406"/>
              <a:chOff x="4681606" y="4069724"/>
              <a:chExt cx="953470" cy="1325406"/>
            </a:xfrm>
          </p:grpSpPr>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1606" y="4069724"/>
                <a:ext cx="953470" cy="1325406"/>
              </a:xfrm>
              <a:prstGeom prst="rect">
                <a:avLst/>
              </a:prstGeom>
            </p:spPr>
          </p:pic>
          <p:sp>
            <p:nvSpPr>
              <p:cNvPr id="37" name="Teardrop 36"/>
              <p:cNvSpPr/>
              <p:nvPr/>
            </p:nvSpPr>
            <p:spPr>
              <a:xfrm rot="-2700000">
                <a:off x="5073271" y="5030053"/>
                <a:ext cx="144000" cy="144000"/>
              </a:xfrm>
              <a:prstGeom prst="teardrop">
                <a:avLst/>
              </a:prstGeom>
              <a:solidFill>
                <a:srgbClr val="31688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41" name="TextBox 40"/>
          <p:cNvSpPr txBox="1"/>
          <p:nvPr/>
        </p:nvSpPr>
        <p:spPr>
          <a:xfrm>
            <a:off x="6436752" y="4443496"/>
            <a:ext cx="1975878" cy="307777"/>
          </a:xfrm>
          <a:prstGeom prst="rect">
            <a:avLst/>
          </a:prstGeom>
          <a:noFill/>
        </p:spPr>
        <p:txBody>
          <a:bodyPr wrap="square" rtlCol="0">
            <a:spAutoFit/>
          </a:bodyPr>
          <a:lstStyle/>
          <a:p>
            <a:pPr algn="ctr"/>
            <a:r>
              <a:rPr lang="en-IN" sz="1400" dirty="0" smtClean="0"/>
              <a:t>Entire Population</a:t>
            </a:r>
            <a:endParaRPr lang="en-IN" sz="1400" dirty="0"/>
          </a:p>
        </p:txBody>
      </p:sp>
      <p:sp>
        <p:nvSpPr>
          <p:cNvPr id="42" name="TextBox 41"/>
          <p:cNvSpPr txBox="1"/>
          <p:nvPr/>
        </p:nvSpPr>
        <p:spPr>
          <a:xfrm>
            <a:off x="9651701" y="3153850"/>
            <a:ext cx="2083699" cy="338554"/>
          </a:xfrm>
          <a:prstGeom prst="rect">
            <a:avLst/>
          </a:prstGeom>
          <a:noFill/>
        </p:spPr>
        <p:txBody>
          <a:bodyPr wrap="square" rtlCol="0">
            <a:spAutoFit/>
          </a:bodyPr>
          <a:lstStyle/>
          <a:p>
            <a:pPr algn="ctr"/>
            <a:r>
              <a:rPr lang="en-IN" sz="1600" dirty="0" smtClean="0"/>
              <a:t>More likely to respond</a:t>
            </a:r>
            <a:endParaRPr lang="en-IN" sz="1600" dirty="0"/>
          </a:p>
        </p:txBody>
      </p:sp>
      <p:sp>
        <p:nvSpPr>
          <p:cNvPr id="43" name="TextBox 42"/>
          <p:cNvSpPr txBox="1"/>
          <p:nvPr/>
        </p:nvSpPr>
        <p:spPr>
          <a:xfrm>
            <a:off x="9651701" y="4921579"/>
            <a:ext cx="1968213" cy="338554"/>
          </a:xfrm>
          <a:prstGeom prst="rect">
            <a:avLst/>
          </a:prstGeom>
          <a:noFill/>
        </p:spPr>
        <p:txBody>
          <a:bodyPr wrap="square" rtlCol="0">
            <a:spAutoFit/>
          </a:bodyPr>
          <a:lstStyle/>
          <a:p>
            <a:pPr algn="ctr"/>
            <a:r>
              <a:rPr lang="en-IN" sz="1600" dirty="0" smtClean="0"/>
              <a:t>Less likely to respond</a:t>
            </a:r>
            <a:endParaRPr lang="en-IN" sz="1600" dirty="0"/>
          </a:p>
        </p:txBody>
      </p:sp>
      <p:cxnSp>
        <p:nvCxnSpPr>
          <p:cNvPr id="46" name="Elbow Connector 45"/>
          <p:cNvCxnSpPr>
            <a:stCxn id="3" idx="1"/>
            <a:endCxn id="25" idx="1"/>
          </p:cNvCxnSpPr>
          <p:nvPr/>
        </p:nvCxnSpPr>
        <p:spPr>
          <a:xfrm flipV="1">
            <a:off x="8401589" y="2372992"/>
            <a:ext cx="1471795" cy="912608"/>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3" idx="1"/>
            <a:endCxn id="36" idx="1"/>
          </p:cNvCxnSpPr>
          <p:nvPr/>
        </p:nvCxnSpPr>
        <p:spPr>
          <a:xfrm>
            <a:off x="8401589" y="3285600"/>
            <a:ext cx="1609653" cy="1132613"/>
          </a:xfrm>
          <a:prstGeom prst="bentConnector3">
            <a:avLst>
              <a:gd name="adj1" fmla="val 4599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89112" y="5256307"/>
            <a:ext cx="5066613" cy="523220"/>
          </a:xfrm>
          <a:prstGeom prst="rect">
            <a:avLst/>
          </a:prstGeom>
          <a:noFill/>
        </p:spPr>
        <p:txBody>
          <a:bodyPr wrap="square" rtlCol="0">
            <a:spAutoFit/>
          </a:bodyPr>
          <a:lstStyle/>
          <a:p>
            <a:r>
              <a:rPr lang="en-IN" sz="1400" dirty="0" smtClean="0"/>
              <a:t>Primary Statistical Methods used</a:t>
            </a:r>
          </a:p>
          <a:p>
            <a:r>
              <a:rPr lang="en-IN" sz="1400" dirty="0" smtClean="0"/>
              <a:t>Simple Random Sampling | Stratified Sampling | Hypothesis Testing</a:t>
            </a:r>
            <a:endParaRPr lang="en-IN" sz="1400" dirty="0"/>
          </a:p>
        </p:txBody>
      </p:sp>
      <p:sp>
        <p:nvSpPr>
          <p:cNvPr id="57" name="TextBox 56"/>
          <p:cNvSpPr txBox="1"/>
          <p:nvPr/>
        </p:nvSpPr>
        <p:spPr>
          <a:xfrm>
            <a:off x="6362549" y="1457599"/>
            <a:ext cx="3566579" cy="830997"/>
          </a:xfrm>
          <a:prstGeom prst="rect">
            <a:avLst/>
          </a:prstGeom>
          <a:noFill/>
        </p:spPr>
        <p:txBody>
          <a:bodyPr wrap="square" rtlCol="0">
            <a:spAutoFit/>
          </a:bodyPr>
          <a:lstStyle/>
          <a:p>
            <a:r>
              <a:rPr lang="en-IN" sz="1600" dirty="0" smtClean="0"/>
              <a:t>Using factors which impact the decision of the customer to respond improves the effectiveness of the campaign</a:t>
            </a:r>
            <a:endParaRPr lang="en-IN" sz="1600" dirty="0"/>
          </a:p>
        </p:txBody>
      </p:sp>
      <p:sp>
        <p:nvSpPr>
          <p:cNvPr id="58" name="Rounded Rectangle 57"/>
          <p:cNvSpPr/>
          <p:nvPr/>
        </p:nvSpPr>
        <p:spPr>
          <a:xfrm>
            <a:off x="6237734" y="1394745"/>
            <a:ext cx="5497666" cy="4484107"/>
          </a:xfrm>
          <a:prstGeom prst="roundRect">
            <a:avLst>
              <a:gd name="adj" fmla="val 9199"/>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ounded Rectangle 58"/>
          <p:cNvSpPr/>
          <p:nvPr/>
        </p:nvSpPr>
        <p:spPr>
          <a:xfrm>
            <a:off x="386566" y="1394744"/>
            <a:ext cx="5497200" cy="4484107"/>
          </a:xfrm>
          <a:prstGeom prst="roundRect">
            <a:avLst>
              <a:gd name="adj" fmla="val 9199"/>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0" name="Group 59"/>
          <p:cNvGrpSpPr/>
          <p:nvPr/>
        </p:nvGrpSpPr>
        <p:grpSpPr>
          <a:xfrm>
            <a:off x="3815120" y="2699312"/>
            <a:ext cx="1609491" cy="1561449"/>
            <a:chOff x="895185" y="1759336"/>
            <a:chExt cx="2338579" cy="2377609"/>
          </a:xfrm>
        </p:grpSpPr>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5185" y="1820817"/>
              <a:ext cx="1052891" cy="1308831"/>
            </a:xfrm>
            <a:prstGeom prst="rect">
              <a:avLst/>
            </a:prstGeom>
          </p:spPr>
        </p:pic>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1798" y="1759336"/>
              <a:ext cx="977757" cy="1431791"/>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2710" y="2250647"/>
              <a:ext cx="1108832" cy="1378370"/>
            </a:xfrm>
            <a:prstGeom prst="rect">
              <a:avLst/>
            </a:prstGeom>
          </p:spPr>
        </p:pic>
        <p:grpSp>
          <p:nvGrpSpPr>
            <p:cNvPr id="64" name="Group 63"/>
            <p:cNvGrpSpPr/>
            <p:nvPr/>
          </p:nvGrpSpPr>
          <p:grpSpPr>
            <a:xfrm>
              <a:off x="2146180" y="2347447"/>
              <a:ext cx="1087584" cy="1349290"/>
              <a:chOff x="8532934" y="3854587"/>
              <a:chExt cx="1087584" cy="1349290"/>
            </a:xfrm>
          </p:grpSpPr>
          <p:pic>
            <p:nvPicPr>
              <p:cNvPr id="72" name="Picture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2934" y="3854587"/>
                <a:ext cx="1087584" cy="1349290"/>
              </a:xfrm>
              <a:prstGeom prst="rect">
                <a:avLst/>
              </a:prstGeom>
            </p:spPr>
          </p:pic>
          <p:cxnSp>
            <p:nvCxnSpPr>
              <p:cNvPr id="73" name="Curved Connector 72"/>
              <p:cNvCxnSpPr/>
              <p:nvPr/>
            </p:nvCxnSpPr>
            <p:spPr>
              <a:xfrm rot="1980000" flipV="1">
                <a:off x="8900640" y="4010192"/>
                <a:ext cx="232358" cy="145398"/>
              </a:xfrm>
              <a:prstGeom prst="curvedConnector3">
                <a:avLst>
                  <a:gd name="adj1" fmla="val 6816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Curved Connector 73"/>
              <p:cNvCxnSpPr/>
              <p:nvPr/>
            </p:nvCxnSpPr>
            <p:spPr>
              <a:xfrm rot="1980000" flipV="1">
                <a:off x="8900639" y="3906133"/>
                <a:ext cx="232358" cy="145398"/>
              </a:xfrm>
              <a:prstGeom prst="curvedConnector3">
                <a:avLst>
                  <a:gd name="adj1" fmla="val 68163"/>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904545" y="2747369"/>
              <a:ext cx="953470" cy="1325406"/>
              <a:chOff x="4681606" y="4069724"/>
              <a:chExt cx="953470" cy="1325406"/>
            </a:xfrm>
          </p:grpSpPr>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1606" y="4069724"/>
                <a:ext cx="953470" cy="1325406"/>
              </a:xfrm>
              <a:prstGeom prst="rect">
                <a:avLst/>
              </a:prstGeom>
            </p:spPr>
          </p:pic>
          <p:sp>
            <p:nvSpPr>
              <p:cNvPr id="71" name="Teardrop 70"/>
              <p:cNvSpPr/>
              <p:nvPr/>
            </p:nvSpPr>
            <p:spPr>
              <a:xfrm rot="-2700000">
                <a:off x="5073271" y="5030053"/>
                <a:ext cx="144000" cy="144000"/>
              </a:xfrm>
              <a:prstGeom prst="teardrop">
                <a:avLst/>
              </a:prstGeom>
              <a:solidFill>
                <a:srgbClr val="31688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6" name="Group 65"/>
            <p:cNvGrpSpPr/>
            <p:nvPr/>
          </p:nvGrpSpPr>
          <p:grpSpPr>
            <a:xfrm>
              <a:off x="1729382" y="2668918"/>
              <a:ext cx="1006151" cy="1468027"/>
              <a:chOff x="4681605" y="1365325"/>
              <a:chExt cx="1006151" cy="1468027"/>
            </a:xfrm>
          </p:grpSpPr>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1605" y="1365325"/>
                <a:ext cx="1006151" cy="1468027"/>
              </a:xfrm>
              <a:prstGeom prst="rect">
                <a:avLst/>
              </a:prstGeom>
            </p:spPr>
          </p:pic>
          <p:sp>
            <p:nvSpPr>
              <p:cNvPr id="68" name="Oval 67"/>
              <p:cNvSpPr/>
              <p:nvPr/>
            </p:nvSpPr>
            <p:spPr>
              <a:xfrm>
                <a:off x="5050298" y="2405579"/>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5230834" y="2403233"/>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2" name="Group 101"/>
          <p:cNvGrpSpPr/>
          <p:nvPr/>
        </p:nvGrpSpPr>
        <p:grpSpPr>
          <a:xfrm>
            <a:off x="902517" y="2797128"/>
            <a:ext cx="1579339" cy="1559591"/>
            <a:chOff x="902517" y="2797128"/>
            <a:chExt cx="1579339" cy="1559591"/>
          </a:xfrm>
        </p:grpSpPr>
        <p:sp>
          <p:nvSpPr>
            <p:cNvPr id="75" name="Pie 74"/>
            <p:cNvSpPr/>
            <p:nvPr/>
          </p:nvSpPr>
          <p:spPr>
            <a:xfrm>
              <a:off x="1005856" y="2797128"/>
              <a:ext cx="1476000" cy="1476000"/>
            </a:xfrm>
            <a:prstGeom prst="pie">
              <a:avLst>
                <a:gd name="adj1" fmla="val 16998681"/>
                <a:gd name="adj2" fmla="val 171679"/>
              </a:avLst>
            </a:prstGeom>
            <a:pattFill prst="dkUpDiag">
              <a:fgClr>
                <a:srgbClr val="00B0F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6" name="Pie 75"/>
            <p:cNvSpPr/>
            <p:nvPr/>
          </p:nvSpPr>
          <p:spPr>
            <a:xfrm>
              <a:off x="902517" y="2880719"/>
              <a:ext cx="1476000" cy="1476000"/>
            </a:xfrm>
            <a:prstGeom prst="pie">
              <a:avLst>
                <a:gd name="adj1" fmla="val 166384"/>
                <a:gd name="adj2" fmla="val 1708297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77" name="TextBox 76"/>
          <p:cNvSpPr txBox="1"/>
          <p:nvPr/>
        </p:nvSpPr>
        <p:spPr>
          <a:xfrm>
            <a:off x="3595755" y="4328057"/>
            <a:ext cx="1975878" cy="523220"/>
          </a:xfrm>
          <a:prstGeom prst="rect">
            <a:avLst/>
          </a:prstGeom>
          <a:noFill/>
        </p:spPr>
        <p:txBody>
          <a:bodyPr wrap="square" rtlCol="0">
            <a:spAutoFit/>
          </a:bodyPr>
          <a:lstStyle/>
          <a:p>
            <a:pPr algn="ctr"/>
            <a:r>
              <a:rPr lang="en-IN" sz="1400" dirty="0" smtClean="0"/>
              <a:t>Random Selection with fulfilment criteria</a:t>
            </a:r>
            <a:endParaRPr lang="en-IN" sz="1400" dirty="0"/>
          </a:p>
        </p:txBody>
      </p:sp>
      <p:sp>
        <p:nvSpPr>
          <p:cNvPr id="78" name="TextBox 77"/>
          <p:cNvSpPr txBox="1"/>
          <p:nvPr/>
        </p:nvSpPr>
        <p:spPr>
          <a:xfrm>
            <a:off x="6461063" y="5256307"/>
            <a:ext cx="3190638" cy="523220"/>
          </a:xfrm>
          <a:prstGeom prst="rect">
            <a:avLst/>
          </a:prstGeom>
          <a:noFill/>
        </p:spPr>
        <p:txBody>
          <a:bodyPr wrap="square" rtlCol="0">
            <a:spAutoFit/>
          </a:bodyPr>
          <a:lstStyle/>
          <a:p>
            <a:r>
              <a:rPr lang="en-IN" sz="1400" dirty="0" smtClean="0"/>
              <a:t>Primary Statistical Methods used</a:t>
            </a:r>
          </a:p>
          <a:p>
            <a:r>
              <a:rPr lang="en-IN" sz="1400" dirty="0" smtClean="0"/>
              <a:t>CART | CHAID | Logistic Regression</a:t>
            </a:r>
            <a:endParaRPr lang="en-IN" sz="1400" dirty="0"/>
          </a:p>
        </p:txBody>
      </p:sp>
      <p:sp>
        <p:nvSpPr>
          <p:cNvPr id="79" name="TextBox 78"/>
          <p:cNvSpPr txBox="1"/>
          <p:nvPr/>
        </p:nvSpPr>
        <p:spPr>
          <a:xfrm>
            <a:off x="3679847" y="1651895"/>
            <a:ext cx="1975878" cy="830997"/>
          </a:xfrm>
          <a:prstGeom prst="rect">
            <a:avLst/>
          </a:prstGeom>
          <a:noFill/>
        </p:spPr>
        <p:txBody>
          <a:bodyPr wrap="square" rtlCol="0">
            <a:spAutoFit/>
          </a:bodyPr>
          <a:lstStyle/>
          <a:p>
            <a:pPr algn="ctr"/>
            <a:r>
              <a:rPr lang="en-IN" sz="1600" dirty="0" smtClean="0"/>
              <a:t>Sample emulates the behaviour of the population</a:t>
            </a:r>
            <a:endParaRPr lang="en-IN" sz="1600" dirty="0"/>
          </a:p>
        </p:txBody>
      </p:sp>
      <p:cxnSp>
        <p:nvCxnSpPr>
          <p:cNvPr id="104" name="Straight Arrow Connector 103"/>
          <p:cNvCxnSpPr/>
          <p:nvPr/>
        </p:nvCxnSpPr>
        <p:spPr>
          <a:xfrm flipV="1">
            <a:off x="2567009" y="3590717"/>
            <a:ext cx="113631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652578" y="4376898"/>
            <a:ext cx="1975878" cy="307777"/>
          </a:xfrm>
          <a:prstGeom prst="rect">
            <a:avLst/>
          </a:prstGeom>
          <a:noFill/>
        </p:spPr>
        <p:txBody>
          <a:bodyPr wrap="square" rtlCol="0">
            <a:spAutoFit/>
          </a:bodyPr>
          <a:lstStyle/>
          <a:p>
            <a:pPr algn="ctr"/>
            <a:r>
              <a:rPr lang="en-IN" sz="1400" dirty="0" smtClean="0"/>
              <a:t>Entire Population</a:t>
            </a:r>
            <a:endParaRPr lang="en-IN" sz="1400" dirty="0"/>
          </a:p>
        </p:txBody>
      </p:sp>
    </p:spTree>
    <p:extLst>
      <p:ext uri="{BB962C8B-B14F-4D97-AF65-F5344CB8AC3E}">
        <p14:creationId xmlns:p14="http://schemas.microsoft.com/office/powerpoint/2010/main" val="103677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4"/>
                                        </p:tgtEl>
                                        <p:attrNameLst>
                                          <p:attrName>style.visibility</p:attrName>
                                        </p:attrNameLst>
                                      </p:cBhvr>
                                      <p:to>
                                        <p:strVal val="visible"/>
                                      </p:to>
                                    </p:set>
                                    <p:animEffect transition="in" filter="fade">
                                      <p:cBhvr>
                                        <p:cTn id="15" dur="500"/>
                                        <p:tgtEl>
                                          <p:spTgt spid="104"/>
                                        </p:tgtEl>
                                      </p:cBhvr>
                                    </p:animEffect>
                                  </p:childTnLst>
                                </p:cTn>
                              </p:par>
                              <p:par>
                                <p:cTn id="16" presetID="10" presetClass="entr" presetSubtype="0"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fade">
                                      <p:cBhvr>
                                        <p:cTn id="41" dur="500"/>
                                        <p:tgtEl>
                                          <p:spTgt spid="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fade">
                                      <p:cBhvr>
                                        <p:cTn id="66" dur="500"/>
                                        <p:tgtEl>
                                          <p:spTgt spid="4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500"/>
                                        <p:tgtEl>
                                          <p:spTgt spid="5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fade">
                                      <p:cBhvr>
                                        <p:cTn id="76" dur="500"/>
                                        <p:tgtEl>
                                          <p:spTgt spid="7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fade">
                                      <p:cBhvr>
                                        <p:cTn id="8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54" grpId="0"/>
      <p:bldP spid="57" grpId="0"/>
      <p:bldP spid="58" grpId="0" animBg="1"/>
      <p:bldP spid="59" grpId="0" animBg="1"/>
      <p:bldP spid="77" grpId="0"/>
      <p:bldP spid="78" grpId="0"/>
      <p:bldP spid="79" grpId="0"/>
      <p:bldP spid="9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Exercise 2</a:t>
            </a:r>
            <a:endParaRPr lang="en-IN" dirty="0"/>
          </a:p>
        </p:txBody>
      </p:sp>
      <p:sp>
        <p:nvSpPr>
          <p:cNvPr id="5" name="TextBox 4"/>
          <p:cNvSpPr txBox="1"/>
          <p:nvPr/>
        </p:nvSpPr>
        <p:spPr>
          <a:xfrm>
            <a:off x="566668" y="4072789"/>
            <a:ext cx="10831133" cy="707886"/>
          </a:xfrm>
          <a:prstGeom prst="rect">
            <a:avLst/>
          </a:prstGeom>
          <a:noFill/>
        </p:spPr>
        <p:txBody>
          <a:bodyPr wrap="square" rtlCol="0">
            <a:spAutoFit/>
          </a:bodyPr>
          <a:lstStyle/>
          <a:p>
            <a:pPr marL="285750" indent="-285750">
              <a:buFont typeface="Arial" panose="020B0604020202020204" pitchFamily="34" charset="0"/>
              <a:buChar char="•"/>
            </a:pPr>
            <a:r>
              <a:rPr lang="en-IN" sz="2000" b="1" dirty="0" smtClean="0"/>
              <a:t>What all factors would impact responsiveness of the customers?</a:t>
            </a:r>
          </a:p>
          <a:p>
            <a:pPr marL="285750" indent="-285750">
              <a:buFont typeface="Arial" panose="020B0604020202020204" pitchFamily="34" charset="0"/>
              <a:buChar char="•"/>
            </a:pPr>
            <a:r>
              <a:rPr lang="en-IN" sz="2000" b="1" dirty="0" smtClean="0"/>
              <a:t>How will you find out which product to give whom?</a:t>
            </a:r>
          </a:p>
        </p:txBody>
      </p:sp>
      <p:sp>
        <p:nvSpPr>
          <p:cNvPr id="7" name="TextBox 6"/>
          <p:cNvSpPr txBox="1"/>
          <p:nvPr/>
        </p:nvSpPr>
        <p:spPr>
          <a:xfrm>
            <a:off x="566670" y="1043189"/>
            <a:ext cx="10831133" cy="646331"/>
          </a:xfrm>
          <a:prstGeom prst="rect">
            <a:avLst/>
          </a:prstGeom>
          <a:noFill/>
        </p:spPr>
        <p:txBody>
          <a:bodyPr wrap="square" rtlCol="0">
            <a:spAutoFit/>
          </a:bodyPr>
          <a:lstStyle/>
          <a:p>
            <a:r>
              <a:rPr lang="en-IN" i="1" dirty="0" smtClean="0"/>
              <a:t>An electronic retailer has an annual campaign, where they want to target their good customers with the product they would need.</a:t>
            </a:r>
          </a:p>
        </p:txBody>
      </p:sp>
      <p:sp>
        <p:nvSpPr>
          <p:cNvPr id="8" name="TextBox 7"/>
          <p:cNvSpPr txBox="1"/>
          <p:nvPr/>
        </p:nvSpPr>
        <p:spPr>
          <a:xfrm>
            <a:off x="566669" y="1802769"/>
            <a:ext cx="10831133" cy="646331"/>
          </a:xfrm>
          <a:prstGeom prst="rect">
            <a:avLst/>
          </a:prstGeom>
          <a:noFill/>
        </p:spPr>
        <p:txBody>
          <a:bodyPr wrap="square" rtlCol="0">
            <a:spAutoFit/>
          </a:bodyPr>
          <a:lstStyle/>
          <a:p>
            <a:r>
              <a:rPr lang="en-IN" i="1" dirty="0" smtClean="0"/>
              <a:t>Who is a good customer?</a:t>
            </a:r>
            <a:endParaRPr lang="en-IN" i="1" dirty="0"/>
          </a:p>
          <a:p>
            <a:r>
              <a:rPr lang="en-IN" i="1" dirty="0" smtClean="0"/>
              <a:t>A good customers is one who has shopped at least twice </a:t>
            </a:r>
            <a:r>
              <a:rPr lang="en-IN" i="1" dirty="0"/>
              <a:t>and spent at least </a:t>
            </a:r>
            <a:r>
              <a:rPr lang="en-IN" i="1" dirty="0" err="1"/>
              <a:t>Rs</a:t>
            </a:r>
            <a:r>
              <a:rPr lang="en-IN" i="1" dirty="0"/>
              <a:t> 10,000</a:t>
            </a:r>
            <a:r>
              <a:rPr lang="en-IN" i="1" dirty="0" smtClean="0"/>
              <a:t> in the past 1 year</a:t>
            </a:r>
          </a:p>
        </p:txBody>
      </p:sp>
      <p:sp>
        <p:nvSpPr>
          <p:cNvPr id="9" name="TextBox 8"/>
          <p:cNvSpPr txBox="1"/>
          <p:nvPr/>
        </p:nvSpPr>
        <p:spPr>
          <a:xfrm>
            <a:off x="566667" y="2576725"/>
            <a:ext cx="10831133" cy="646331"/>
          </a:xfrm>
          <a:prstGeom prst="rect">
            <a:avLst/>
          </a:prstGeom>
          <a:noFill/>
        </p:spPr>
        <p:txBody>
          <a:bodyPr wrap="square" rtlCol="0">
            <a:spAutoFit/>
          </a:bodyPr>
          <a:lstStyle/>
          <a:p>
            <a:r>
              <a:rPr lang="en-IN" i="1" dirty="0" smtClean="0"/>
              <a:t>What you have – </a:t>
            </a:r>
          </a:p>
          <a:p>
            <a:r>
              <a:rPr lang="en-IN" i="1" dirty="0" smtClean="0"/>
              <a:t>Details about all the transactions that customers have made in the past 1 year.</a:t>
            </a:r>
          </a:p>
        </p:txBody>
      </p:sp>
      <p:grpSp>
        <p:nvGrpSpPr>
          <p:cNvPr id="10" name="Group 9"/>
          <p:cNvGrpSpPr/>
          <p:nvPr/>
        </p:nvGrpSpPr>
        <p:grpSpPr>
          <a:xfrm>
            <a:off x="9055637" y="3350681"/>
            <a:ext cx="2704563" cy="2631227"/>
            <a:chOff x="9055637" y="3350681"/>
            <a:chExt cx="2704563" cy="2631227"/>
          </a:xfrm>
        </p:grpSpPr>
        <p:sp>
          <p:nvSpPr>
            <p:cNvPr id="11" name="TextBox 10"/>
            <p:cNvSpPr txBox="1"/>
            <p:nvPr/>
          </p:nvSpPr>
          <p:spPr>
            <a:xfrm>
              <a:off x="9055637" y="5212467"/>
              <a:ext cx="2704563" cy="769441"/>
            </a:xfrm>
            <a:prstGeom prst="rect">
              <a:avLst/>
            </a:prstGeom>
            <a:noFill/>
          </p:spPr>
          <p:txBody>
            <a:bodyPr wrap="square" rtlCol="0">
              <a:spAutoFit/>
            </a:bodyPr>
            <a:lstStyle/>
            <a:p>
              <a:pPr algn="ctr"/>
              <a:r>
                <a:rPr lang="en-IN" sz="4400" dirty="0" smtClean="0"/>
                <a:t>15 min</a:t>
              </a:r>
              <a:endParaRPr lang="en-IN" sz="4400" dirty="0"/>
            </a:p>
          </p:txBody>
        </p:sp>
        <p:pic>
          <p:nvPicPr>
            <p:cNvPr id="12" name="Picture 2" descr="https://pixabay.com/static/uploads/photo/2012/04/14/14/24/stopwatch-34108_960_7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17746" y="3350681"/>
              <a:ext cx="1580344" cy="19720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65825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http://ilarge.lisimg.com/image/525198/1118full-harry-potter-and-the-goblet-of-fire-screensho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0"/>
            <a:ext cx="12220752" cy="6858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2949262" y="5422006"/>
            <a:ext cx="2472744" cy="523220"/>
          </a:xfrm>
          <a:prstGeom prst="rect">
            <a:avLst/>
          </a:prstGeom>
          <a:noFill/>
        </p:spPr>
        <p:txBody>
          <a:bodyPr wrap="square" rtlCol="0">
            <a:spAutoFit/>
          </a:bodyPr>
          <a:lstStyle/>
          <a:p>
            <a:pPr algn="ctr"/>
            <a:r>
              <a:rPr lang="en-IN" sz="2800" dirty="0" smtClean="0">
                <a:solidFill>
                  <a:schemeClr val="bg1"/>
                </a:solidFill>
              </a:rPr>
              <a:t>Fred </a:t>
            </a:r>
            <a:r>
              <a:rPr lang="en-IN" sz="2800" dirty="0" err="1" smtClean="0">
                <a:solidFill>
                  <a:schemeClr val="bg1"/>
                </a:solidFill>
              </a:rPr>
              <a:t>Weasly</a:t>
            </a:r>
            <a:endParaRPr lang="en-IN" sz="2800" dirty="0">
              <a:solidFill>
                <a:schemeClr val="bg1"/>
              </a:solidFill>
            </a:endParaRPr>
          </a:p>
        </p:txBody>
      </p:sp>
      <p:sp>
        <p:nvSpPr>
          <p:cNvPr id="41" name="TextBox 40"/>
          <p:cNvSpPr txBox="1"/>
          <p:nvPr/>
        </p:nvSpPr>
        <p:spPr>
          <a:xfrm>
            <a:off x="7725177" y="5422006"/>
            <a:ext cx="2472744" cy="523220"/>
          </a:xfrm>
          <a:prstGeom prst="rect">
            <a:avLst/>
          </a:prstGeom>
          <a:noFill/>
        </p:spPr>
        <p:txBody>
          <a:bodyPr wrap="square" rtlCol="0">
            <a:spAutoFit/>
          </a:bodyPr>
          <a:lstStyle/>
          <a:p>
            <a:pPr algn="ctr"/>
            <a:r>
              <a:rPr lang="en-IN" sz="2800" dirty="0" smtClean="0">
                <a:solidFill>
                  <a:schemeClr val="bg1"/>
                </a:solidFill>
              </a:rPr>
              <a:t>George </a:t>
            </a:r>
            <a:r>
              <a:rPr lang="en-IN" sz="2800" dirty="0" err="1" smtClean="0">
                <a:solidFill>
                  <a:schemeClr val="bg1"/>
                </a:solidFill>
              </a:rPr>
              <a:t>Weasly</a:t>
            </a:r>
            <a:endParaRPr lang="en-IN" sz="2800" dirty="0">
              <a:solidFill>
                <a:schemeClr val="bg1"/>
              </a:solidFill>
            </a:endParaRPr>
          </a:p>
        </p:txBody>
      </p:sp>
    </p:spTree>
    <p:extLst>
      <p:ext uri="{BB962C8B-B14F-4D97-AF65-F5344CB8AC3E}">
        <p14:creationId xmlns:p14="http://schemas.microsoft.com/office/powerpoint/2010/main" val="363482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1" y="0"/>
            <a:ext cx="12192002" cy="6858000"/>
            <a:chOff x="-1" y="0"/>
            <a:chExt cx="12192002" cy="6858000"/>
          </a:xfrm>
        </p:grpSpPr>
        <p:pic>
          <p:nvPicPr>
            <p:cNvPr id="52" name="Picture 8" descr="http://www.viewspection.com/wp-content/uploads/2015/04/backgrou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p:cNvSpPr/>
            <p:nvPr/>
          </p:nvSpPr>
          <p:spPr>
            <a:xfrm>
              <a:off x="0" y="0"/>
              <a:ext cx="12192001" cy="6858000"/>
            </a:xfrm>
            <a:prstGeom prst="rect">
              <a:avLst/>
            </a:prstGeom>
            <a:solidFill>
              <a:srgbClr val="003142">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1" name="Straight Connector 50"/>
          <p:cNvCxnSpPr/>
          <p:nvPr/>
        </p:nvCxnSpPr>
        <p:spPr>
          <a:xfrm>
            <a:off x="914400" y="2782239"/>
            <a:ext cx="960739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2"/>
          </p:cNvCxnSpPr>
          <p:nvPr/>
        </p:nvCxnSpPr>
        <p:spPr>
          <a:xfrm>
            <a:off x="4472769" y="1675684"/>
            <a:ext cx="0" cy="3166772"/>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IN" dirty="0" smtClean="0">
                <a:solidFill>
                  <a:schemeClr val="bg1"/>
                </a:solidFill>
              </a:rPr>
              <a:t>Test and Control</a:t>
            </a:r>
            <a:endParaRPr lang="en-IN" dirty="0">
              <a:solidFill>
                <a:schemeClr val="bg1"/>
              </a:solidFill>
            </a:endParaRPr>
          </a:p>
        </p:txBody>
      </p:sp>
      <p:sp>
        <p:nvSpPr>
          <p:cNvPr id="3" name="TextBox 2"/>
          <p:cNvSpPr txBox="1"/>
          <p:nvPr/>
        </p:nvSpPr>
        <p:spPr>
          <a:xfrm>
            <a:off x="520500" y="5658945"/>
            <a:ext cx="9755031" cy="369332"/>
          </a:xfrm>
          <a:prstGeom prst="rect">
            <a:avLst/>
          </a:prstGeom>
          <a:noFill/>
        </p:spPr>
        <p:txBody>
          <a:bodyPr wrap="square" rtlCol="0">
            <a:spAutoFit/>
          </a:bodyPr>
          <a:lstStyle/>
          <a:p>
            <a:r>
              <a:rPr lang="en-IN" dirty="0" smtClean="0">
                <a:solidFill>
                  <a:schemeClr val="bg1"/>
                </a:solidFill>
              </a:rPr>
              <a:t>Test and Control methodology helps us to understand the effect of a treatment on a subject</a:t>
            </a:r>
            <a:endParaRPr lang="en-IN" dirty="0">
              <a:solidFill>
                <a:schemeClr val="bg1"/>
              </a:solidFill>
            </a:endParaRPr>
          </a:p>
        </p:txBody>
      </p:sp>
      <p:pic>
        <p:nvPicPr>
          <p:cNvPr id="4" name="Picture 6" descr="http://ilarge.lisimg.com/image/525198/1118full-harry-potter-and-the-goblet-of-fire-screensho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223494" y="1903043"/>
            <a:ext cx="762616" cy="762616"/>
          </a:xfrm>
          <a:prstGeom prst="ellipse">
            <a:avLst/>
          </a:prstGeom>
          <a:ln w="28575"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6" descr="http://ilarge.lisimg.com/image/525198/1118full-harry-potter-and-the-goblet-of-fire-screensho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120474" y="1926527"/>
            <a:ext cx="743171" cy="739132"/>
          </a:xfrm>
          <a:prstGeom prst="ellipse">
            <a:avLst/>
          </a:prstGeom>
          <a:ln w="28575"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52421" y="1500703"/>
            <a:ext cx="704762" cy="338554"/>
          </a:xfrm>
          <a:prstGeom prst="rect">
            <a:avLst/>
          </a:prstGeom>
          <a:noFill/>
        </p:spPr>
        <p:txBody>
          <a:bodyPr wrap="square" rtlCol="0">
            <a:spAutoFit/>
          </a:bodyPr>
          <a:lstStyle/>
          <a:p>
            <a:pPr algn="ctr"/>
            <a:r>
              <a:rPr lang="en-IN" sz="1600" dirty="0" smtClean="0">
                <a:solidFill>
                  <a:schemeClr val="bg1"/>
                </a:solidFill>
              </a:rPr>
              <a:t>Fred</a:t>
            </a:r>
            <a:endParaRPr lang="en-IN" sz="1600" dirty="0">
              <a:solidFill>
                <a:schemeClr val="bg1"/>
              </a:solidFill>
            </a:endParaRPr>
          </a:p>
        </p:txBody>
      </p:sp>
      <p:sp>
        <p:nvSpPr>
          <p:cNvPr id="7" name="TextBox 6"/>
          <p:cNvSpPr txBox="1"/>
          <p:nvPr/>
        </p:nvSpPr>
        <p:spPr>
          <a:xfrm>
            <a:off x="1887257" y="1500703"/>
            <a:ext cx="1095421" cy="338554"/>
          </a:xfrm>
          <a:prstGeom prst="rect">
            <a:avLst/>
          </a:prstGeom>
          <a:noFill/>
        </p:spPr>
        <p:txBody>
          <a:bodyPr wrap="square" rtlCol="0">
            <a:spAutoFit/>
          </a:bodyPr>
          <a:lstStyle/>
          <a:p>
            <a:pPr algn="ctr"/>
            <a:r>
              <a:rPr lang="en-IN" sz="1600" dirty="0" smtClean="0">
                <a:solidFill>
                  <a:schemeClr val="bg1"/>
                </a:solidFill>
              </a:rPr>
              <a:t>George</a:t>
            </a:r>
            <a:endParaRPr lang="en-IN" sz="1600" dirty="0">
              <a:solidFill>
                <a:schemeClr val="bg1"/>
              </a:solidFill>
            </a:endParaRPr>
          </a:p>
        </p:txBody>
      </p:sp>
      <p:cxnSp>
        <p:nvCxnSpPr>
          <p:cNvPr id="9" name="Straight Arrow Connector 8"/>
          <p:cNvCxnSpPr/>
          <p:nvPr/>
        </p:nvCxnSpPr>
        <p:spPr>
          <a:xfrm>
            <a:off x="914400" y="4842456"/>
            <a:ext cx="9800822"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914400" y="998040"/>
            <a:ext cx="0" cy="385729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442434" y="2782709"/>
            <a:ext cx="1223491" cy="2046868"/>
            <a:chOff x="1442434" y="2795588"/>
            <a:chExt cx="1223491" cy="2046868"/>
          </a:xfrm>
        </p:grpSpPr>
        <p:sp>
          <p:nvSpPr>
            <p:cNvPr id="12" name="Rectangle 11"/>
            <p:cNvSpPr/>
            <p:nvPr/>
          </p:nvSpPr>
          <p:spPr>
            <a:xfrm>
              <a:off x="1442434" y="2799182"/>
              <a:ext cx="347729" cy="204327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2318196" y="2795588"/>
              <a:ext cx="347729" cy="2043274"/>
            </a:xfrm>
            <a:prstGeom prst="rect">
              <a:avLst/>
            </a:prstGeom>
            <a:noFill/>
            <a:ln w="38100">
              <a:solidFill>
                <a:srgbClr val="39BC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TextBox 14"/>
          <p:cNvSpPr txBox="1"/>
          <p:nvPr/>
        </p:nvSpPr>
        <p:spPr>
          <a:xfrm>
            <a:off x="1327955" y="4968791"/>
            <a:ext cx="1403796" cy="369332"/>
          </a:xfrm>
          <a:prstGeom prst="rect">
            <a:avLst/>
          </a:prstGeom>
          <a:noFill/>
        </p:spPr>
        <p:txBody>
          <a:bodyPr wrap="square" rtlCol="0">
            <a:spAutoFit/>
          </a:bodyPr>
          <a:lstStyle/>
          <a:p>
            <a:pPr algn="ctr"/>
            <a:r>
              <a:rPr lang="en-IN" i="1" dirty="0" smtClean="0">
                <a:solidFill>
                  <a:schemeClr val="bg1"/>
                </a:solidFill>
                <a:latin typeface="Cambria Math" panose="02040503050406030204" pitchFamily="18" charset="0"/>
                <a:ea typeface="Cambria Math" panose="02040503050406030204" pitchFamily="18" charset="0"/>
              </a:rPr>
              <a:t>T - x</a:t>
            </a:r>
            <a:endParaRPr lang="en-IN" i="1" dirty="0">
              <a:solidFill>
                <a:schemeClr val="bg1"/>
              </a:solidFill>
              <a:latin typeface="Cambria Math" panose="02040503050406030204" pitchFamily="18" charset="0"/>
              <a:ea typeface="Cambria Math" panose="02040503050406030204" pitchFamily="18" charset="0"/>
            </a:endParaRPr>
          </a:p>
        </p:txBody>
      </p:sp>
      <p:sp>
        <p:nvSpPr>
          <p:cNvPr id="16" name="TextBox 15"/>
          <p:cNvSpPr txBox="1"/>
          <p:nvPr/>
        </p:nvSpPr>
        <p:spPr>
          <a:xfrm>
            <a:off x="4227848" y="4968791"/>
            <a:ext cx="472941" cy="369332"/>
          </a:xfrm>
          <a:prstGeom prst="rect">
            <a:avLst/>
          </a:prstGeom>
          <a:noFill/>
        </p:spPr>
        <p:txBody>
          <a:bodyPr wrap="square" rtlCol="0">
            <a:spAutoFit/>
          </a:bodyPr>
          <a:lstStyle>
            <a:defPPr>
              <a:defRPr lang="en-US"/>
            </a:defPPr>
            <a:lvl1pPr algn="ctr">
              <a:defRPr i="1">
                <a:latin typeface="Cambria Math" panose="02040503050406030204" pitchFamily="18" charset="0"/>
                <a:ea typeface="Cambria Math" panose="02040503050406030204" pitchFamily="18" charset="0"/>
              </a:defRPr>
            </a:lvl1pPr>
          </a:lstStyle>
          <a:p>
            <a:r>
              <a:rPr lang="en-IN" dirty="0">
                <a:solidFill>
                  <a:schemeClr val="bg1"/>
                </a:solidFill>
              </a:rPr>
              <a:t>T</a:t>
            </a:r>
          </a:p>
        </p:txBody>
      </p:sp>
      <p:sp>
        <p:nvSpPr>
          <p:cNvPr id="17" name="TextBox 16"/>
          <p:cNvSpPr txBox="1"/>
          <p:nvPr/>
        </p:nvSpPr>
        <p:spPr>
          <a:xfrm>
            <a:off x="6433712" y="4968791"/>
            <a:ext cx="829973" cy="369332"/>
          </a:xfrm>
          <a:prstGeom prst="rect">
            <a:avLst/>
          </a:prstGeom>
          <a:noFill/>
        </p:spPr>
        <p:txBody>
          <a:bodyPr wrap="square" rtlCol="0">
            <a:spAutoFit/>
          </a:bodyPr>
          <a:lstStyle>
            <a:defPPr>
              <a:defRPr lang="en-US"/>
            </a:defPPr>
            <a:lvl1pPr algn="ctr">
              <a:defRPr i="1">
                <a:latin typeface="Cambria Math" panose="02040503050406030204" pitchFamily="18" charset="0"/>
                <a:ea typeface="Cambria Math" panose="02040503050406030204" pitchFamily="18" charset="0"/>
              </a:defRPr>
            </a:lvl1pPr>
          </a:lstStyle>
          <a:p>
            <a:r>
              <a:rPr lang="en-IN" dirty="0">
                <a:solidFill>
                  <a:schemeClr val="bg1"/>
                </a:solidFill>
              </a:rPr>
              <a:t>T + a</a:t>
            </a:r>
          </a:p>
        </p:txBody>
      </p:sp>
      <p:sp>
        <p:nvSpPr>
          <p:cNvPr id="18" name="TextBox 17"/>
          <p:cNvSpPr txBox="1"/>
          <p:nvPr/>
        </p:nvSpPr>
        <p:spPr>
          <a:xfrm>
            <a:off x="8466427" y="4968791"/>
            <a:ext cx="1321517" cy="369332"/>
          </a:xfrm>
          <a:prstGeom prst="rect">
            <a:avLst/>
          </a:prstGeom>
          <a:noFill/>
        </p:spPr>
        <p:txBody>
          <a:bodyPr wrap="square" rtlCol="0">
            <a:spAutoFit/>
          </a:bodyPr>
          <a:lstStyle>
            <a:defPPr>
              <a:defRPr lang="en-US"/>
            </a:defPPr>
            <a:lvl1pPr algn="ctr">
              <a:defRPr i="1">
                <a:latin typeface="Cambria Math" panose="02040503050406030204" pitchFamily="18" charset="0"/>
                <a:ea typeface="Cambria Math" panose="02040503050406030204" pitchFamily="18" charset="0"/>
              </a:defRPr>
            </a:lvl1pPr>
          </a:lstStyle>
          <a:p>
            <a:r>
              <a:rPr lang="en-IN" dirty="0">
                <a:solidFill>
                  <a:schemeClr val="bg1"/>
                </a:solidFill>
              </a:rPr>
              <a:t>T + a + b</a:t>
            </a:r>
          </a:p>
        </p:txBody>
      </p:sp>
      <p:pic>
        <p:nvPicPr>
          <p:cNvPr id="19" name="Picture 6" descr="http://ilarge.lisimg.com/image/525198/1118full-harry-potter-and-the-goblet-of-fire-screensho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092732" y="2946109"/>
            <a:ext cx="743171" cy="739132"/>
          </a:xfrm>
          <a:prstGeom prst="ellipse">
            <a:avLst/>
          </a:prstGeom>
          <a:ln w="28575"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2" name="Picture 6" descr="http://ilarge.lisimg.com/image/525198/1118full-harry-potter-and-the-goblet-of-fire-screensho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092732" y="3842248"/>
            <a:ext cx="762616" cy="762616"/>
          </a:xfrm>
          <a:prstGeom prst="ellipse">
            <a:avLst/>
          </a:prstGeom>
          <a:ln w="28575"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3" name="Multiply 22"/>
          <p:cNvSpPr/>
          <p:nvPr/>
        </p:nvSpPr>
        <p:spPr>
          <a:xfrm>
            <a:off x="4892382" y="3989301"/>
            <a:ext cx="508713" cy="472260"/>
          </a:xfrm>
          <a:prstGeom prst="mathMultiply">
            <a:avLst>
              <a:gd name="adj1" fmla="val 167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p:cNvGrpSpPr/>
          <p:nvPr/>
        </p:nvGrpSpPr>
        <p:grpSpPr>
          <a:xfrm>
            <a:off x="6172209" y="2318197"/>
            <a:ext cx="1223491" cy="2516601"/>
            <a:chOff x="1442434" y="2322261"/>
            <a:chExt cx="1223491" cy="2516601"/>
          </a:xfrm>
        </p:grpSpPr>
        <p:sp>
          <p:nvSpPr>
            <p:cNvPr id="25" name="Rectangle 24"/>
            <p:cNvSpPr/>
            <p:nvPr/>
          </p:nvSpPr>
          <p:spPr>
            <a:xfrm>
              <a:off x="1442434" y="2786303"/>
              <a:ext cx="347729" cy="204327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2318196" y="2322261"/>
              <a:ext cx="347729" cy="2516601"/>
            </a:xfrm>
            <a:prstGeom prst="rect">
              <a:avLst/>
            </a:prstGeom>
            <a:noFill/>
            <a:ln w="38100">
              <a:solidFill>
                <a:srgbClr val="39BC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p:cNvGrpSpPr/>
          <p:nvPr/>
        </p:nvGrpSpPr>
        <p:grpSpPr>
          <a:xfrm>
            <a:off x="8408305" y="1903043"/>
            <a:ext cx="1223491" cy="2932225"/>
            <a:chOff x="1442434" y="1919516"/>
            <a:chExt cx="1223491" cy="2932225"/>
          </a:xfrm>
        </p:grpSpPr>
        <p:sp>
          <p:nvSpPr>
            <p:cNvPr id="28" name="Rectangle 27"/>
            <p:cNvSpPr/>
            <p:nvPr/>
          </p:nvSpPr>
          <p:spPr>
            <a:xfrm>
              <a:off x="1442434" y="3020178"/>
              <a:ext cx="347729" cy="182227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2318196" y="1919516"/>
              <a:ext cx="347729" cy="2932225"/>
            </a:xfrm>
            <a:prstGeom prst="rect">
              <a:avLst/>
            </a:prstGeom>
            <a:noFill/>
            <a:ln w="38100">
              <a:solidFill>
                <a:srgbClr val="39BC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0" name="Picture 6" descr="http://ilarge.lisimg.com/image/525198/1118full-harry-potter-and-the-goblet-of-fire-screensho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884901" y="1247834"/>
            <a:ext cx="762616" cy="762616"/>
          </a:xfrm>
          <a:prstGeom prst="ellipse">
            <a:avLst/>
          </a:prstGeom>
          <a:ln w="28575"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6" descr="http://ilarge.lisimg.com/image/525198/1118full-harry-potter-and-the-goblet-of-fire-screensho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776637" y="1247389"/>
            <a:ext cx="743171" cy="739132"/>
          </a:xfrm>
          <a:prstGeom prst="ellipse">
            <a:avLst/>
          </a:prstGeom>
          <a:ln w="28575"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2" name="Picture 6" descr="http://ilarge.lisimg.com/image/525198/1118full-harry-potter-and-the-goblet-of-fire-screensho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8200861" y="1010032"/>
            <a:ext cx="762616" cy="762616"/>
          </a:xfrm>
          <a:prstGeom prst="ellipse">
            <a:avLst/>
          </a:prstGeom>
          <a:ln w="28575"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3" name="Picture 6" descr="http://ilarge.lisimg.com/image/525198/1118full-harry-potter-and-the-goblet-of-fire-screensho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044773" y="1037577"/>
            <a:ext cx="743171" cy="739132"/>
          </a:xfrm>
          <a:prstGeom prst="ellipse">
            <a:avLst/>
          </a:prstGeom>
          <a:ln w="28575" cap="rnd">
            <a:solidFill>
              <a:schemeClr val="bg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3441483" y="4081868"/>
            <a:ext cx="704762" cy="338554"/>
          </a:xfrm>
          <a:prstGeom prst="rect">
            <a:avLst/>
          </a:prstGeom>
          <a:noFill/>
        </p:spPr>
        <p:txBody>
          <a:bodyPr wrap="square" rtlCol="0">
            <a:spAutoFit/>
          </a:bodyPr>
          <a:lstStyle/>
          <a:p>
            <a:pPr algn="ctr"/>
            <a:r>
              <a:rPr lang="en-IN" sz="1600" dirty="0" smtClean="0">
                <a:solidFill>
                  <a:schemeClr val="bg1"/>
                </a:solidFill>
              </a:rPr>
              <a:t>Fred</a:t>
            </a:r>
            <a:endParaRPr lang="en-IN" sz="1600" dirty="0">
              <a:solidFill>
                <a:schemeClr val="bg1"/>
              </a:solidFill>
            </a:endParaRPr>
          </a:p>
        </p:txBody>
      </p:sp>
      <p:sp>
        <p:nvSpPr>
          <p:cNvPr id="35" name="TextBox 34"/>
          <p:cNvSpPr txBox="1"/>
          <p:nvPr/>
        </p:nvSpPr>
        <p:spPr>
          <a:xfrm>
            <a:off x="3145644" y="3133342"/>
            <a:ext cx="1095421" cy="338554"/>
          </a:xfrm>
          <a:prstGeom prst="rect">
            <a:avLst/>
          </a:prstGeom>
          <a:noFill/>
        </p:spPr>
        <p:txBody>
          <a:bodyPr wrap="square" rtlCol="0">
            <a:spAutoFit/>
          </a:bodyPr>
          <a:lstStyle/>
          <a:p>
            <a:pPr algn="ctr"/>
            <a:r>
              <a:rPr lang="en-IN" sz="1600" dirty="0" smtClean="0">
                <a:solidFill>
                  <a:schemeClr val="bg1"/>
                </a:solidFill>
              </a:rPr>
              <a:t>George</a:t>
            </a:r>
            <a:endParaRPr lang="en-IN" sz="1600" dirty="0">
              <a:solidFill>
                <a:schemeClr val="bg1"/>
              </a:solidFill>
            </a:endParaRPr>
          </a:p>
        </p:txBody>
      </p:sp>
      <p:sp>
        <p:nvSpPr>
          <p:cNvPr id="36" name="TextBox 35"/>
          <p:cNvSpPr txBox="1"/>
          <p:nvPr/>
        </p:nvSpPr>
        <p:spPr>
          <a:xfrm>
            <a:off x="5884901" y="868276"/>
            <a:ext cx="704762" cy="338554"/>
          </a:xfrm>
          <a:prstGeom prst="rect">
            <a:avLst/>
          </a:prstGeom>
          <a:noFill/>
        </p:spPr>
        <p:txBody>
          <a:bodyPr wrap="square" rtlCol="0">
            <a:spAutoFit/>
          </a:bodyPr>
          <a:lstStyle/>
          <a:p>
            <a:pPr algn="ctr"/>
            <a:r>
              <a:rPr lang="en-IN" sz="1600" dirty="0" smtClean="0">
                <a:solidFill>
                  <a:schemeClr val="bg1"/>
                </a:solidFill>
              </a:rPr>
              <a:t>Fred</a:t>
            </a:r>
            <a:endParaRPr lang="en-IN" sz="1600" dirty="0">
              <a:solidFill>
                <a:schemeClr val="bg1"/>
              </a:solidFill>
            </a:endParaRPr>
          </a:p>
        </p:txBody>
      </p:sp>
      <p:sp>
        <p:nvSpPr>
          <p:cNvPr id="37" name="TextBox 36"/>
          <p:cNvSpPr txBox="1"/>
          <p:nvPr/>
        </p:nvSpPr>
        <p:spPr>
          <a:xfrm>
            <a:off x="6600511" y="869550"/>
            <a:ext cx="1095421" cy="338554"/>
          </a:xfrm>
          <a:prstGeom prst="rect">
            <a:avLst/>
          </a:prstGeom>
          <a:noFill/>
        </p:spPr>
        <p:txBody>
          <a:bodyPr wrap="square" rtlCol="0">
            <a:spAutoFit/>
          </a:bodyPr>
          <a:lstStyle/>
          <a:p>
            <a:pPr algn="ctr"/>
            <a:r>
              <a:rPr lang="en-IN" sz="1600" dirty="0" smtClean="0">
                <a:solidFill>
                  <a:schemeClr val="bg1"/>
                </a:solidFill>
              </a:rPr>
              <a:t>George</a:t>
            </a:r>
            <a:endParaRPr lang="en-IN" sz="1600" dirty="0">
              <a:solidFill>
                <a:schemeClr val="bg1"/>
              </a:solidFill>
            </a:endParaRPr>
          </a:p>
        </p:txBody>
      </p:sp>
      <p:sp>
        <p:nvSpPr>
          <p:cNvPr id="38" name="TextBox 37"/>
          <p:cNvSpPr txBox="1"/>
          <p:nvPr/>
        </p:nvSpPr>
        <p:spPr>
          <a:xfrm>
            <a:off x="8229788" y="644591"/>
            <a:ext cx="704762" cy="338554"/>
          </a:xfrm>
          <a:prstGeom prst="rect">
            <a:avLst/>
          </a:prstGeom>
          <a:noFill/>
        </p:spPr>
        <p:txBody>
          <a:bodyPr wrap="square" rtlCol="0">
            <a:spAutoFit/>
          </a:bodyPr>
          <a:lstStyle/>
          <a:p>
            <a:pPr algn="ctr"/>
            <a:r>
              <a:rPr lang="en-IN" sz="1600" dirty="0" smtClean="0">
                <a:solidFill>
                  <a:schemeClr val="bg1"/>
                </a:solidFill>
              </a:rPr>
              <a:t>Fred</a:t>
            </a:r>
            <a:endParaRPr lang="en-IN" sz="1600" dirty="0">
              <a:solidFill>
                <a:schemeClr val="bg1"/>
              </a:solidFill>
            </a:endParaRPr>
          </a:p>
        </p:txBody>
      </p:sp>
      <p:sp>
        <p:nvSpPr>
          <p:cNvPr id="39" name="TextBox 38"/>
          <p:cNvSpPr txBox="1"/>
          <p:nvPr/>
        </p:nvSpPr>
        <p:spPr>
          <a:xfrm>
            <a:off x="8868647" y="648473"/>
            <a:ext cx="1095421" cy="338554"/>
          </a:xfrm>
          <a:prstGeom prst="rect">
            <a:avLst/>
          </a:prstGeom>
          <a:noFill/>
        </p:spPr>
        <p:txBody>
          <a:bodyPr wrap="square" rtlCol="0">
            <a:spAutoFit/>
          </a:bodyPr>
          <a:lstStyle/>
          <a:p>
            <a:pPr algn="ctr"/>
            <a:r>
              <a:rPr lang="en-IN" sz="1600" dirty="0" smtClean="0">
                <a:solidFill>
                  <a:schemeClr val="bg1"/>
                </a:solidFill>
              </a:rPr>
              <a:t>George</a:t>
            </a:r>
            <a:endParaRPr lang="en-IN" sz="1600" dirty="0">
              <a:solidFill>
                <a:schemeClr val="bg1"/>
              </a:solidFill>
            </a:endParaRPr>
          </a:p>
        </p:txBody>
      </p:sp>
      <p:sp>
        <p:nvSpPr>
          <p:cNvPr id="40" name="TextBox 39"/>
          <p:cNvSpPr txBox="1"/>
          <p:nvPr/>
        </p:nvSpPr>
        <p:spPr>
          <a:xfrm>
            <a:off x="3663731" y="1029353"/>
            <a:ext cx="1618075" cy="646331"/>
          </a:xfrm>
          <a:prstGeom prst="rect">
            <a:avLst/>
          </a:prstGeom>
          <a:noFill/>
        </p:spPr>
        <p:txBody>
          <a:bodyPr wrap="square" rtlCol="0">
            <a:spAutoFit/>
          </a:bodyPr>
          <a:lstStyle/>
          <a:p>
            <a:pPr algn="ctr"/>
            <a:r>
              <a:rPr lang="en-IN" dirty="0" smtClean="0">
                <a:solidFill>
                  <a:schemeClr val="bg1"/>
                </a:solidFill>
              </a:rPr>
              <a:t>Campaign is sent</a:t>
            </a:r>
            <a:endParaRPr lang="en-IN" dirty="0">
              <a:solidFill>
                <a:schemeClr val="bg1"/>
              </a:solidFill>
            </a:endParaRPr>
          </a:p>
        </p:txBody>
      </p:sp>
      <p:sp>
        <p:nvSpPr>
          <p:cNvPr id="43" name="TextBox 42"/>
          <p:cNvSpPr txBox="1"/>
          <p:nvPr/>
        </p:nvSpPr>
        <p:spPr>
          <a:xfrm rot="16200000">
            <a:off x="-333884" y="3716055"/>
            <a:ext cx="1909227" cy="369332"/>
          </a:xfrm>
          <a:prstGeom prst="rect">
            <a:avLst/>
          </a:prstGeom>
          <a:noFill/>
        </p:spPr>
        <p:txBody>
          <a:bodyPr wrap="square" rtlCol="0">
            <a:spAutoFit/>
          </a:bodyPr>
          <a:lstStyle/>
          <a:p>
            <a:r>
              <a:rPr lang="en-IN" dirty="0" smtClean="0">
                <a:solidFill>
                  <a:schemeClr val="bg1"/>
                </a:solidFill>
              </a:rPr>
              <a:t>Benefit brought in</a:t>
            </a:r>
            <a:endParaRPr lang="en-IN" dirty="0">
              <a:solidFill>
                <a:schemeClr val="bg1"/>
              </a:solidFill>
            </a:endParaRPr>
          </a:p>
        </p:txBody>
      </p:sp>
      <p:sp>
        <p:nvSpPr>
          <p:cNvPr id="63" name="Right Triangle 62"/>
          <p:cNvSpPr/>
          <p:nvPr/>
        </p:nvSpPr>
        <p:spPr>
          <a:xfrm flipH="1">
            <a:off x="2412199" y="1920067"/>
            <a:ext cx="7219596" cy="856859"/>
          </a:xfrm>
          <a:prstGeom prst="rtTriangle">
            <a:avLst/>
          </a:prstGeom>
          <a:solidFill>
            <a:srgbClr val="39BCDB">
              <a:alpha val="40000"/>
            </a:srgb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Arrow Connector 44"/>
          <p:cNvCxnSpPr>
            <a:stCxn id="43" idx="3"/>
          </p:cNvCxnSpPr>
          <p:nvPr/>
        </p:nvCxnSpPr>
        <p:spPr>
          <a:xfrm flipV="1">
            <a:off x="620729" y="1171978"/>
            <a:ext cx="1" cy="177413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14400" y="5338123"/>
            <a:ext cx="669701" cy="369332"/>
          </a:xfrm>
          <a:prstGeom prst="rect">
            <a:avLst/>
          </a:prstGeom>
          <a:noFill/>
        </p:spPr>
        <p:txBody>
          <a:bodyPr wrap="square" rtlCol="0">
            <a:spAutoFit/>
          </a:bodyPr>
          <a:lstStyle/>
          <a:p>
            <a:r>
              <a:rPr lang="en-IN" dirty="0" smtClean="0">
                <a:solidFill>
                  <a:schemeClr val="bg1"/>
                </a:solidFill>
              </a:rPr>
              <a:t>Time</a:t>
            </a:r>
            <a:endParaRPr lang="en-IN" dirty="0">
              <a:solidFill>
                <a:schemeClr val="bg1"/>
              </a:solidFill>
            </a:endParaRPr>
          </a:p>
        </p:txBody>
      </p:sp>
      <p:cxnSp>
        <p:nvCxnSpPr>
          <p:cNvPr id="47" name="Straight Arrow Connector 46"/>
          <p:cNvCxnSpPr>
            <a:stCxn id="46" idx="3"/>
          </p:cNvCxnSpPr>
          <p:nvPr/>
        </p:nvCxnSpPr>
        <p:spPr>
          <a:xfrm>
            <a:off x="1584101" y="5522789"/>
            <a:ext cx="8937690" cy="2248"/>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867861" y="3268242"/>
            <a:ext cx="530155" cy="318657"/>
          </a:xfrm>
          <a:prstGeom prst="rect">
            <a:avLst/>
          </a:prstGeom>
        </p:spPr>
      </p:pic>
      <p:sp>
        <p:nvSpPr>
          <p:cNvPr id="62" name="Right Triangle 61"/>
          <p:cNvSpPr/>
          <p:nvPr/>
        </p:nvSpPr>
        <p:spPr>
          <a:xfrm flipH="1">
            <a:off x="2530701" y="2291050"/>
            <a:ext cx="4864998" cy="475662"/>
          </a:xfrm>
          <a:prstGeom prst="rtTriangle">
            <a:avLst/>
          </a:prstGeom>
          <a:solidFill>
            <a:schemeClr val="accent4">
              <a:alpha val="40000"/>
            </a:schemeClr>
          </a:solidFill>
          <a:ln>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p:cNvSpPr txBox="1"/>
          <p:nvPr/>
        </p:nvSpPr>
        <p:spPr>
          <a:xfrm>
            <a:off x="7380067" y="3306250"/>
            <a:ext cx="1079607" cy="523220"/>
          </a:xfrm>
          <a:prstGeom prst="rect">
            <a:avLst/>
          </a:prstGeom>
          <a:solidFill>
            <a:srgbClr val="000000">
              <a:alpha val="50196"/>
            </a:srgbClr>
          </a:solidFill>
        </p:spPr>
        <p:txBody>
          <a:bodyPr wrap="square" rtlCol="0">
            <a:spAutoFit/>
          </a:bodyPr>
          <a:lstStyle/>
          <a:p>
            <a:pPr algn="ctr"/>
            <a:r>
              <a:rPr lang="en-IN" sz="1400" dirty="0" smtClean="0">
                <a:solidFill>
                  <a:schemeClr val="bg1"/>
                </a:solidFill>
              </a:rPr>
              <a:t>Incremental Value</a:t>
            </a:r>
            <a:endParaRPr lang="en-IN" sz="1400" dirty="0">
              <a:solidFill>
                <a:schemeClr val="bg1"/>
              </a:solidFill>
            </a:endParaRPr>
          </a:p>
        </p:txBody>
      </p:sp>
      <p:cxnSp>
        <p:nvCxnSpPr>
          <p:cNvPr id="66" name="Straight Arrow Connector 65"/>
          <p:cNvCxnSpPr/>
          <p:nvPr/>
        </p:nvCxnSpPr>
        <p:spPr>
          <a:xfrm flipH="1" flipV="1">
            <a:off x="6734322" y="2604856"/>
            <a:ext cx="870163" cy="71081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7836799" y="2357504"/>
            <a:ext cx="571505" cy="89955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97254" y="6024724"/>
            <a:ext cx="3190638" cy="523220"/>
          </a:xfrm>
          <a:prstGeom prst="rect">
            <a:avLst/>
          </a:prstGeom>
          <a:noFill/>
        </p:spPr>
        <p:txBody>
          <a:bodyPr wrap="square" rtlCol="0">
            <a:spAutoFit/>
          </a:bodyPr>
          <a:lstStyle/>
          <a:p>
            <a:r>
              <a:rPr lang="en-IN" sz="1400" dirty="0" smtClean="0">
                <a:solidFill>
                  <a:schemeClr val="bg1"/>
                </a:solidFill>
              </a:rPr>
              <a:t>Primary Statistical Methods used  </a:t>
            </a:r>
            <a:endParaRPr lang="en-IN" sz="1400" dirty="0">
              <a:solidFill>
                <a:schemeClr val="bg1"/>
              </a:solidFill>
            </a:endParaRPr>
          </a:p>
          <a:p>
            <a:r>
              <a:rPr lang="en-IN" sz="1400" dirty="0" smtClean="0">
                <a:solidFill>
                  <a:schemeClr val="bg1"/>
                </a:solidFill>
              </a:rPr>
              <a:t>T-test| ANOVA| ANCOVA| DOE</a:t>
            </a:r>
            <a:endParaRPr lang="en-IN" sz="1400" dirty="0">
              <a:solidFill>
                <a:schemeClr val="bg1"/>
              </a:solidFill>
            </a:endParaRPr>
          </a:p>
        </p:txBody>
      </p:sp>
    </p:spTree>
    <p:extLst>
      <p:ext uri="{BB962C8B-B14F-4D97-AF65-F5344CB8AC3E}">
        <p14:creationId xmlns:p14="http://schemas.microsoft.com/office/powerpoint/2010/main" val="29425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par>
                                <p:cTn id="91" presetID="10" presetClass="entr" presetSubtype="0"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fade">
                                      <p:cBhvr>
                                        <p:cTn id="99" dur="500"/>
                                        <p:tgtEl>
                                          <p:spTgt spid="37"/>
                                        </p:tgtEl>
                                      </p:cBhvr>
                                    </p:animEffect>
                                  </p:childTnLst>
                                </p:cTn>
                              </p:par>
                              <p:par>
                                <p:cTn id="100" presetID="10" presetClass="entr" presetSubtype="0" fill="hold"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fade">
                                      <p:cBhvr>
                                        <p:cTn id="107" dur="500"/>
                                        <p:tgtEl>
                                          <p:spTgt spid="64"/>
                                        </p:tgtEl>
                                      </p:cBhvr>
                                    </p:animEffect>
                                  </p:childTnLst>
                                </p:cTn>
                              </p:par>
                              <p:par>
                                <p:cTn id="108" presetID="10" presetClass="entr" presetSubtype="0" fill="hold" nodeType="withEffect">
                                  <p:stCondLst>
                                    <p:cond delay="0"/>
                                  </p:stCondLst>
                                  <p:childTnLst>
                                    <p:set>
                                      <p:cBhvr>
                                        <p:cTn id="109" dur="1" fill="hold">
                                          <p:stCondLst>
                                            <p:cond delay="0"/>
                                          </p:stCondLst>
                                        </p:cTn>
                                        <p:tgtEl>
                                          <p:spTgt spid="66"/>
                                        </p:tgtEl>
                                        <p:attrNameLst>
                                          <p:attrName>style.visibility</p:attrName>
                                        </p:attrNameLst>
                                      </p:cBhvr>
                                      <p:to>
                                        <p:strVal val="visible"/>
                                      </p:to>
                                    </p:set>
                                    <p:animEffect transition="in" filter="fade">
                                      <p:cBhvr>
                                        <p:cTn id="110" dur="500"/>
                                        <p:tgtEl>
                                          <p:spTgt spid="6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fade">
                                      <p:cBhvr>
                                        <p:cTn id="113" dur="500"/>
                                        <p:tgtEl>
                                          <p:spTgt spid="6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fade">
                                      <p:cBhvr>
                                        <p:cTn id="118" dur="500"/>
                                        <p:tgtEl>
                                          <p:spTgt spid="18"/>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500"/>
                                        <p:tgtEl>
                                          <p:spTgt spid="27"/>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8"/>
                                        </p:tgtEl>
                                        <p:attrNameLst>
                                          <p:attrName>style.visibility</p:attrName>
                                        </p:attrNameLst>
                                      </p:cBhvr>
                                      <p:to>
                                        <p:strVal val="visible"/>
                                      </p:to>
                                    </p:set>
                                    <p:animEffect transition="in" filter="fade">
                                      <p:cBhvr>
                                        <p:cTn id="126" dur="500"/>
                                        <p:tgtEl>
                                          <p:spTgt spid="38"/>
                                        </p:tgtEl>
                                      </p:cBhvr>
                                    </p:animEffect>
                                  </p:childTnLst>
                                </p:cTn>
                              </p:par>
                              <p:par>
                                <p:cTn id="127" presetID="10" presetClass="entr" presetSubtype="0" fill="hold" nodeType="withEffect">
                                  <p:stCondLst>
                                    <p:cond delay="0"/>
                                  </p:stCondLst>
                                  <p:childTnLst>
                                    <p:set>
                                      <p:cBhvr>
                                        <p:cTn id="128" dur="1" fill="hold">
                                          <p:stCondLst>
                                            <p:cond delay="0"/>
                                          </p:stCondLst>
                                        </p:cTn>
                                        <p:tgtEl>
                                          <p:spTgt spid="32"/>
                                        </p:tgtEl>
                                        <p:attrNameLst>
                                          <p:attrName>style.visibility</p:attrName>
                                        </p:attrNameLst>
                                      </p:cBhvr>
                                      <p:to>
                                        <p:strVal val="visible"/>
                                      </p:to>
                                    </p:set>
                                    <p:animEffect transition="in" filter="fade">
                                      <p:cBhvr>
                                        <p:cTn id="129" dur="500"/>
                                        <p:tgtEl>
                                          <p:spTgt spid="32"/>
                                        </p:tgtEl>
                                      </p:cBhvr>
                                    </p:animEffect>
                                  </p:childTnLst>
                                </p:cTn>
                              </p:par>
                              <p:par>
                                <p:cTn id="130" presetID="10" presetClass="entr" presetSubtype="0" fill="hold" nodeType="with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fade">
                                      <p:cBhvr>
                                        <p:cTn id="132" dur="500"/>
                                        <p:tgtEl>
                                          <p:spTgt spid="3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39"/>
                                        </p:tgtEl>
                                        <p:attrNameLst>
                                          <p:attrName>style.visibility</p:attrName>
                                        </p:attrNameLst>
                                      </p:cBhvr>
                                      <p:to>
                                        <p:strVal val="visible"/>
                                      </p:to>
                                    </p:set>
                                    <p:animEffect transition="in" filter="fade">
                                      <p:cBhvr>
                                        <p:cTn id="135" dur="500"/>
                                        <p:tgtEl>
                                          <p:spTgt spid="3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63"/>
                                        </p:tgtEl>
                                        <p:attrNameLst>
                                          <p:attrName>style.visibility</p:attrName>
                                        </p:attrNameLst>
                                      </p:cBhvr>
                                      <p:to>
                                        <p:strVal val="visible"/>
                                      </p:to>
                                    </p:set>
                                    <p:animEffect transition="in" filter="fade">
                                      <p:cBhvr>
                                        <p:cTn id="140" dur="500"/>
                                        <p:tgtEl>
                                          <p:spTgt spid="63"/>
                                        </p:tgtEl>
                                      </p:cBhvr>
                                    </p:animEffect>
                                  </p:childTnLst>
                                </p:cTn>
                              </p:par>
                              <p:par>
                                <p:cTn id="141" presetID="10" presetClass="entr" presetSubtype="0" fill="hold" nodeType="withEffect">
                                  <p:stCondLst>
                                    <p:cond delay="0"/>
                                  </p:stCondLst>
                                  <p:childTnLst>
                                    <p:set>
                                      <p:cBhvr>
                                        <p:cTn id="142" dur="1" fill="hold">
                                          <p:stCondLst>
                                            <p:cond delay="0"/>
                                          </p:stCondLst>
                                        </p:cTn>
                                        <p:tgtEl>
                                          <p:spTgt spid="67"/>
                                        </p:tgtEl>
                                        <p:attrNameLst>
                                          <p:attrName>style.visibility</p:attrName>
                                        </p:attrNameLst>
                                      </p:cBhvr>
                                      <p:to>
                                        <p:strVal val="visible"/>
                                      </p:to>
                                    </p:set>
                                    <p:animEffect transition="in" filter="fade">
                                      <p:cBhvr>
                                        <p:cTn id="143" dur="500"/>
                                        <p:tgtEl>
                                          <p:spTgt spid="67"/>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3"/>
                                        </p:tgtEl>
                                        <p:attrNameLst>
                                          <p:attrName>style.visibility</p:attrName>
                                        </p:attrNameLst>
                                      </p:cBhvr>
                                      <p:to>
                                        <p:strVal val="visible"/>
                                      </p:to>
                                    </p:set>
                                    <p:animEffect transition="in" filter="fade">
                                      <p:cBhvr>
                                        <p:cTn id="1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5" grpId="0"/>
      <p:bldP spid="16" grpId="0"/>
      <p:bldP spid="17" grpId="0"/>
      <p:bldP spid="18" grpId="0"/>
      <p:bldP spid="23" grpId="0" animBg="1"/>
      <p:bldP spid="34" grpId="0"/>
      <p:bldP spid="35" grpId="0"/>
      <p:bldP spid="36" grpId="0"/>
      <p:bldP spid="37" grpId="0"/>
      <p:bldP spid="38" grpId="0"/>
      <p:bldP spid="39" grpId="0"/>
      <p:bldP spid="40" grpId="0"/>
      <p:bldP spid="43" grpId="0"/>
      <p:bldP spid="63" grpId="0" animBg="1"/>
      <p:bldP spid="46" grpId="0"/>
      <p:bldP spid="62" grpId="0" animBg="1"/>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Exercise 3</a:t>
            </a:r>
            <a:endParaRPr lang="en-IN" dirty="0"/>
          </a:p>
        </p:txBody>
      </p:sp>
      <p:sp>
        <p:nvSpPr>
          <p:cNvPr id="3" name="TextBox 2"/>
          <p:cNvSpPr txBox="1"/>
          <p:nvPr/>
        </p:nvSpPr>
        <p:spPr>
          <a:xfrm>
            <a:off x="566670" y="1043189"/>
            <a:ext cx="10831133" cy="646331"/>
          </a:xfrm>
          <a:prstGeom prst="rect">
            <a:avLst/>
          </a:prstGeom>
          <a:noFill/>
        </p:spPr>
        <p:txBody>
          <a:bodyPr wrap="square" rtlCol="0">
            <a:spAutoFit/>
          </a:bodyPr>
          <a:lstStyle/>
          <a:p>
            <a:r>
              <a:rPr lang="en-IN" i="1" dirty="0" smtClean="0"/>
              <a:t>An electronic retailer has an annual campaign, where they want to target their good customers with the product they would need.</a:t>
            </a:r>
          </a:p>
        </p:txBody>
      </p:sp>
      <p:sp>
        <p:nvSpPr>
          <p:cNvPr id="4" name="TextBox 3"/>
          <p:cNvSpPr txBox="1"/>
          <p:nvPr/>
        </p:nvSpPr>
        <p:spPr>
          <a:xfrm>
            <a:off x="566669" y="1802769"/>
            <a:ext cx="10831133" cy="369332"/>
          </a:xfrm>
          <a:prstGeom prst="rect">
            <a:avLst/>
          </a:prstGeom>
          <a:noFill/>
        </p:spPr>
        <p:txBody>
          <a:bodyPr wrap="square" rtlCol="0">
            <a:spAutoFit/>
          </a:bodyPr>
          <a:lstStyle/>
          <a:p>
            <a:r>
              <a:rPr lang="en-IN" i="1" dirty="0" smtClean="0"/>
              <a:t>You have the details about who was sent a campaign and who responded</a:t>
            </a:r>
          </a:p>
        </p:txBody>
      </p:sp>
      <p:sp>
        <p:nvSpPr>
          <p:cNvPr id="6" name="TextBox 5"/>
          <p:cNvSpPr txBox="1"/>
          <p:nvPr/>
        </p:nvSpPr>
        <p:spPr>
          <a:xfrm>
            <a:off x="566668" y="4072789"/>
            <a:ext cx="10831133" cy="400110"/>
          </a:xfrm>
          <a:prstGeom prst="rect">
            <a:avLst/>
          </a:prstGeom>
          <a:noFill/>
        </p:spPr>
        <p:txBody>
          <a:bodyPr wrap="square" rtlCol="0">
            <a:spAutoFit/>
          </a:bodyPr>
          <a:lstStyle/>
          <a:p>
            <a:pPr marL="285750" indent="-285750">
              <a:buFont typeface="Arial" panose="020B0604020202020204" pitchFamily="34" charset="0"/>
              <a:buChar char="•"/>
            </a:pPr>
            <a:r>
              <a:rPr lang="en-IN" sz="2000" b="1" dirty="0" smtClean="0"/>
              <a:t>Calculate the Incremental Revenue brought in the by the customer</a:t>
            </a:r>
          </a:p>
        </p:txBody>
      </p:sp>
      <p:grpSp>
        <p:nvGrpSpPr>
          <p:cNvPr id="7" name="Group 6"/>
          <p:cNvGrpSpPr/>
          <p:nvPr/>
        </p:nvGrpSpPr>
        <p:grpSpPr>
          <a:xfrm>
            <a:off x="9055637" y="3350681"/>
            <a:ext cx="2704563" cy="2631227"/>
            <a:chOff x="9055637" y="3350681"/>
            <a:chExt cx="2704563" cy="2631227"/>
          </a:xfrm>
        </p:grpSpPr>
        <p:sp>
          <p:nvSpPr>
            <p:cNvPr id="8" name="TextBox 7"/>
            <p:cNvSpPr txBox="1"/>
            <p:nvPr/>
          </p:nvSpPr>
          <p:spPr>
            <a:xfrm>
              <a:off x="9055637" y="5212467"/>
              <a:ext cx="2704563" cy="769441"/>
            </a:xfrm>
            <a:prstGeom prst="rect">
              <a:avLst/>
            </a:prstGeom>
            <a:noFill/>
          </p:spPr>
          <p:txBody>
            <a:bodyPr wrap="square" rtlCol="0">
              <a:spAutoFit/>
            </a:bodyPr>
            <a:lstStyle/>
            <a:p>
              <a:pPr algn="ctr"/>
              <a:r>
                <a:rPr lang="en-IN" sz="4400" dirty="0" smtClean="0"/>
                <a:t>10 min</a:t>
              </a:r>
              <a:endParaRPr lang="en-IN" sz="4400" dirty="0"/>
            </a:p>
          </p:txBody>
        </p:sp>
        <p:pic>
          <p:nvPicPr>
            <p:cNvPr id="9" name="Picture 2" descr="https://pixabay.com/static/uploads/photo/2012/04/14/14/24/stopwatch-34108_960_7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17746" y="3350681"/>
              <a:ext cx="1580344" cy="19720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74087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5550794"/>
            <a:ext cx="12192000" cy="1307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smtClean="0"/>
              <a:t>Market Mix</a:t>
            </a:r>
            <a:endParaRPr lang="en-IN" dirty="0"/>
          </a:p>
        </p:txBody>
      </p:sp>
      <p:grpSp>
        <p:nvGrpSpPr>
          <p:cNvPr id="87" name="Group 86"/>
          <p:cNvGrpSpPr/>
          <p:nvPr/>
        </p:nvGrpSpPr>
        <p:grpSpPr>
          <a:xfrm>
            <a:off x="600824" y="1054398"/>
            <a:ext cx="4758469" cy="4827491"/>
            <a:chOff x="600824" y="1054398"/>
            <a:chExt cx="4758469" cy="4827491"/>
          </a:xfrm>
        </p:grpSpPr>
        <p:grpSp>
          <p:nvGrpSpPr>
            <p:cNvPr id="13" name="Group 12"/>
            <p:cNvGrpSpPr>
              <a:grpSpLocks noChangeAspect="1"/>
            </p:cNvGrpSpPr>
            <p:nvPr/>
          </p:nvGrpSpPr>
          <p:grpSpPr>
            <a:xfrm>
              <a:off x="2581532" y="1128335"/>
              <a:ext cx="1008189" cy="1008189"/>
              <a:chOff x="5962918" y="1199561"/>
              <a:chExt cx="1080000" cy="1080000"/>
            </a:xfrm>
          </p:grpSpPr>
          <p:pic>
            <p:nvPicPr>
              <p:cNvPr id="2052" name="Picture 4" descr="http://video-explainers.com/wp-content/uploads/2014/09/website-icon.png"/>
              <p:cNvPicPr>
                <a:picLocks noChangeAspect="1" noChangeArrowheads="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03662" y="1486736"/>
                <a:ext cx="642296" cy="53524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5962918" y="1199561"/>
                <a:ext cx="1080000" cy="108000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 name="Group 6"/>
            <p:cNvGrpSpPr>
              <a:grpSpLocks noChangeAspect="1"/>
            </p:cNvGrpSpPr>
            <p:nvPr/>
          </p:nvGrpSpPr>
          <p:grpSpPr>
            <a:xfrm>
              <a:off x="1368593" y="1451797"/>
              <a:ext cx="1008189" cy="1008189"/>
              <a:chOff x="1005419" y="1411149"/>
              <a:chExt cx="1080000" cy="1080000"/>
            </a:xfrm>
          </p:grpSpPr>
          <p:pic>
            <p:nvPicPr>
              <p:cNvPr id="2050" name="Picture 2" descr="https://d30y9cdsu7xlg0.cloudfront.net/png/12462-200.png"/>
              <p:cNvPicPr>
                <a:picLocks noChangeAspect="1" noChangeArrowheads="1"/>
              </p:cNvPicPr>
              <p:nvPr/>
            </p:nvPicPr>
            <p:blipFill rotWithShape="1">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t="14706" b="16176"/>
              <a:stretch/>
            </p:blipFill>
            <p:spPr bwMode="auto">
              <a:xfrm>
                <a:off x="1184811" y="1725548"/>
                <a:ext cx="708383" cy="489618"/>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p:cNvSpPr/>
              <p:nvPr/>
            </p:nvSpPr>
            <p:spPr>
              <a:xfrm>
                <a:off x="1005419" y="1411149"/>
                <a:ext cx="1080000" cy="108000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p:cNvGrpSpPr>
              <a:grpSpLocks noChangeAspect="1"/>
            </p:cNvGrpSpPr>
            <p:nvPr/>
          </p:nvGrpSpPr>
          <p:grpSpPr>
            <a:xfrm>
              <a:off x="2966936" y="2259082"/>
              <a:ext cx="1008189" cy="1008189"/>
              <a:chOff x="2557807" y="1326885"/>
              <a:chExt cx="1080000" cy="1080000"/>
            </a:xfrm>
          </p:grpSpPr>
          <p:pic>
            <p:nvPicPr>
              <p:cNvPr id="2070" name="Picture 22" descr="https://d30y9cdsu7xlg0.cloudfront.net/png/158980-200.png"/>
              <p:cNvPicPr>
                <a:picLocks noChangeAspect="1" noChangeArrowheads="1"/>
              </p:cNvPicPr>
              <p:nvPr/>
            </p:nvPicPr>
            <p:blipFill rotWithShape="1">
              <a:blip r:embed="rId4" cstate="print">
                <a:duotone>
                  <a:schemeClr val="accent3">
                    <a:shade val="45000"/>
                    <a:satMod val="135000"/>
                  </a:schemeClr>
                  <a:prstClr val="white"/>
                </a:duotone>
                <a:extLst>
                  <a:ext uri="{28A0092B-C50C-407E-A947-70E740481C1C}">
                    <a14:useLocalDpi xmlns:a14="http://schemas.microsoft.com/office/drawing/2010/main" val="0"/>
                  </a:ext>
                </a:extLst>
              </a:blip>
              <a:srcRect l="13505" t="9437" r="9425" b="8084"/>
              <a:stretch/>
            </p:blipFill>
            <p:spPr bwMode="auto">
              <a:xfrm>
                <a:off x="2750077" y="1508617"/>
                <a:ext cx="669550" cy="716536"/>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2557807" y="1326885"/>
                <a:ext cx="1080000" cy="108000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p:cNvGrpSpPr>
              <a:grpSpLocks noChangeAspect="1"/>
            </p:cNvGrpSpPr>
            <p:nvPr/>
          </p:nvGrpSpPr>
          <p:grpSpPr>
            <a:xfrm>
              <a:off x="3879978" y="1054398"/>
              <a:ext cx="1008189" cy="1034081"/>
              <a:chOff x="9272788" y="1789098"/>
              <a:chExt cx="1080000" cy="1107736"/>
            </a:xfrm>
          </p:grpSpPr>
          <p:pic>
            <p:nvPicPr>
              <p:cNvPr id="2066" name="Picture 18" descr="http://www.cityofmiltonga.org/Billboard/icon_19719.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07103" y="2085464"/>
                <a:ext cx="811370" cy="811370"/>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p:cNvSpPr/>
              <p:nvPr/>
            </p:nvSpPr>
            <p:spPr>
              <a:xfrm>
                <a:off x="9272788" y="1789098"/>
                <a:ext cx="1080000" cy="108000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p:cNvGrpSpPr>
              <a:grpSpLocks noChangeAspect="1"/>
            </p:cNvGrpSpPr>
            <p:nvPr/>
          </p:nvGrpSpPr>
          <p:grpSpPr>
            <a:xfrm>
              <a:off x="600824" y="2590231"/>
              <a:ext cx="1008189" cy="1008189"/>
              <a:chOff x="2017807" y="3091896"/>
              <a:chExt cx="1080000" cy="1080000"/>
            </a:xfrm>
          </p:grpSpPr>
          <p:pic>
            <p:nvPicPr>
              <p:cNvPr id="2054" name="Picture 6" descr="http://downloadicons.net/sites/default/files/widescreen-tv-icon-22930.png"/>
              <p:cNvPicPr>
                <a:picLocks noChangeAspect="1" noChangeArrowheads="1"/>
              </p:cNvPicPr>
              <p:nvPr/>
            </p:nvPicPr>
            <p:blipFill rotWithShape="1">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t="14693"/>
              <a:stretch/>
            </p:blipFill>
            <p:spPr bwMode="auto">
              <a:xfrm>
                <a:off x="2216234" y="3396696"/>
                <a:ext cx="683145" cy="582768"/>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p:cNvSpPr/>
              <p:nvPr/>
            </p:nvSpPr>
            <p:spPr>
              <a:xfrm>
                <a:off x="2017807" y="3091896"/>
                <a:ext cx="1080000" cy="108000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p:cNvGrpSpPr>
              <a:grpSpLocks noChangeAspect="1"/>
            </p:cNvGrpSpPr>
            <p:nvPr/>
          </p:nvGrpSpPr>
          <p:grpSpPr>
            <a:xfrm>
              <a:off x="4160780" y="2307852"/>
              <a:ext cx="1008189" cy="1008189"/>
              <a:chOff x="3090925" y="4016636"/>
              <a:chExt cx="1080000" cy="1080000"/>
            </a:xfrm>
          </p:grpSpPr>
          <p:pic>
            <p:nvPicPr>
              <p:cNvPr id="2064" name="Picture 16" descr="http://helloworlddesignco.com/universal-blog-icon.png"/>
              <p:cNvPicPr>
                <a:picLocks noChangeAspect="1" noChangeArrowheads="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80990" y="4290599"/>
                <a:ext cx="549188" cy="538978"/>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3090925" y="4016636"/>
                <a:ext cx="1080000" cy="108000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p:cNvGrpSpPr>
              <a:grpSpLocks noChangeAspect="1"/>
            </p:cNvGrpSpPr>
            <p:nvPr/>
          </p:nvGrpSpPr>
          <p:grpSpPr>
            <a:xfrm>
              <a:off x="3144854" y="3436094"/>
              <a:ext cx="1008189" cy="1008189"/>
              <a:chOff x="5329902" y="3749577"/>
              <a:chExt cx="1080000" cy="1080000"/>
            </a:xfrm>
          </p:grpSpPr>
          <p:sp>
            <p:nvSpPr>
              <p:cNvPr id="23" name="Oval 22"/>
              <p:cNvSpPr/>
              <p:nvPr/>
            </p:nvSpPr>
            <p:spPr>
              <a:xfrm>
                <a:off x="5329902" y="3749577"/>
                <a:ext cx="1080000" cy="108000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6" name="Picture 8" descr="http://simpleicon.com/wp-content/uploads/radio.png"/>
              <p:cNvPicPr>
                <a:picLocks noChangeAspect="1" noChangeArrowheads="1"/>
              </p:cNvPicPr>
              <p:nvPr/>
            </p:nvPicPr>
            <p:blipFill rotWithShape="1">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l="6317" t="12236" r="6535" b="12236"/>
              <a:stretch/>
            </p:blipFill>
            <p:spPr bwMode="auto">
              <a:xfrm>
                <a:off x="5542069" y="4005455"/>
                <a:ext cx="655665" cy="5682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a:grpSpLocks noChangeAspect="1"/>
            </p:cNvGrpSpPr>
            <p:nvPr/>
          </p:nvGrpSpPr>
          <p:grpSpPr>
            <a:xfrm>
              <a:off x="1787885" y="2659011"/>
              <a:ext cx="1008189" cy="1008189"/>
              <a:chOff x="7042918" y="3319724"/>
              <a:chExt cx="1080000" cy="1080000"/>
            </a:xfrm>
          </p:grpSpPr>
          <p:grpSp>
            <p:nvGrpSpPr>
              <p:cNvPr id="5" name="Group 4"/>
              <p:cNvGrpSpPr>
                <a:grpSpLocks noChangeAspect="1"/>
              </p:cNvGrpSpPr>
              <p:nvPr/>
            </p:nvGrpSpPr>
            <p:grpSpPr>
              <a:xfrm>
                <a:off x="7132208" y="3749577"/>
                <a:ext cx="901420" cy="284729"/>
                <a:chOff x="7147774" y="3688080"/>
                <a:chExt cx="1898729" cy="610488"/>
              </a:xfrm>
            </p:grpSpPr>
            <p:pic>
              <p:nvPicPr>
                <p:cNvPr id="2058" name="Picture 10" descr="http://www.iconsdb.com/icons/download/black/twitter-512.png"/>
                <p:cNvPicPr>
                  <a:picLocks noChangeAspect="1" noChangeArrowheads="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43984" y="3696048"/>
                  <a:ext cx="602519" cy="60252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con-icons.com/icons2/509/PNG/512/Facebook_Square_icon-icons.com_49948.png"/>
                <p:cNvPicPr>
                  <a:picLocks noChangeAspect="1" noChangeArrowheads="1"/>
                </p:cNvPicPr>
                <p:nvPr/>
              </p:nvPicPr>
              <p:blipFill rotWithShape="1">
                <a:blip r:embed="rId10" cstate="print">
                  <a:duotone>
                    <a:schemeClr val="accent3">
                      <a:shade val="45000"/>
                      <a:satMod val="135000"/>
                    </a:schemeClr>
                    <a:prstClr val="white"/>
                  </a:duotone>
                  <a:extLst>
                    <a:ext uri="{28A0092B-C50C-407E-A947-70E740481C1C}">
                      <a14:useLocalDpi xmlns:a14="http://schemas.microsoft.com/office/drawing/2010/main" val="0"/>
                    </a:ext>
                  </a:extLst>
                </a:blip>
                <a:srcRect l="20049" t="20221" r="20004" b="20361"/>
                <a:stretch/>
              </p:blipFill>
              <p:spPr bwMode="auto">
                <a:xfrm>
                  <a:off x="7147774" y="3688080"/>
                  <a:ext cx="610687" cy="60530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cdn1.iconfinder.com/data/icons/simple-icons/2048/instagram-2048-black.png"/>
                <p:cNvPicPr>
                  <a:picLocks noChangeAspect="1" noChangeArrowheads="1"/>
                </p:cNvPicPr>
                <p:nvPr/>
              </p:nvPicPr>
              <p:blipFill rotWithShape="1">
                <a:blip r:embed="rId11" cstate="print">
                  <a:duotone>
                    <a:schemeClr val="accent3">
                      <a:shade val="45000"/>
                      <a:satMod val="135000"/>
                    </a:schemeClr>
                    <a:prstClr val="white"/>
                  </a:duotone>
                  <a:extLst>
                    <a:ext uri="{28A0092B-C50C-407E-A947-70E740481C1C}">
                      <a14:useLocalDpi xmlns:a14="http://schemas.microsoft.com/office/drawing/2010/main" val="0"/>
                    </a:ext>
                  </a:extLst>
                </a:blip>
                <a:srcRect l="18013" t="18184" r="18308" b="18137"/>
                <a:stretch/>
              </p:blipFill>
              <p:spPr bwMode="auto">
                <a:xfrm>
                  <a:off x="7788209" y="3696048"/>
                  <a:ext cx="594549" cy="594552"/>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Oval 23"/>
              <p:cNvSpPr/>
              <p:nvPr/>
            </p:nvSpPr>
            <p:spPr>
              <a:xfrm>
                <a:off x="7042918" y="3319724"/>
                <a:ext cx="1080000" cy="108000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p:cNvGrpSpPr>
              <a:grpSpLocks noChangeAspect="1"/>
            </p:cNvGrpSpPr>
            <p:nvPr/>
          </p:nvGrpSpPr>
          <p:grpSpPr>
            <a:xfrm>
              <a:off x="4351104" y="3623848"/>
              <a:ext cx="1008189" cy="1008189"/>
              <a:chOff x="8108163" y="2279561"/>
              <a:chExt cx="1080000" cy="1080000"/>
            </a:xfrm>
          </p:grpSpPr>
          <p:sp>
            <p:nvSpPr>
              <p:cNvPr id="25" name="Oval 24"/>
              <p:cNvSpPr/>
              <p:nvPr/>
            </p:nvSpPr>
            <p:spPr>
              <a:xfrm>
                <a:off x="8108163" y="2279561"/>
                <a:ext cx="1080000" cy="108000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68" name="Picture 20" descr="http://www.freeiconspng.com/uploads/news-icon-21.png"/>
              <p:cNvPicPr>
                <a:picLocks noChangeAspect="1" noChangeArrowheads="1"/>
              </p:cNvPicPr>
              <p:nvPr/>
            </p:nvPicPr>
            <p:blipFill rotWithShape="1">
              <a:blip r:embed="rId12" cstate="print">
                <a:duotone>
                  <a:schemeClr val="accent3">
                    <a:shade val="45000"/>
                    <a:satMod val="135000"/>
                  </a:schemeClr>
                  <a:prstClr val="white"/>
                </a:duotone>
                <a:extLst>
                  <a:ext uri="{28A0092B-C50C-407E-A947-70E740481C1C}">
                    <a14:useLocalDpi xmlns:a14="http://schemas.microsoft.com/office/drawing/2010/main" val="0"/>
                  </a:ext>
                </a:extLst>
              </a:blip>
              <a:srcRect t="10672" b="11697"/>
              <a:stretch/>
            </p:blipFill>
            <p:spPr bwMode="auto">
              <a:xfrm>
                <a:off x="8206803" y="2501137"/>
                <a:ext cx="882720" cy="6852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a:grpSpLocks noChangeAspect="1"/>
            </p:cNvGrpSpPr>
            <p:nvPr/>
          </p:nvGrpSpPr>
          <p:grpSpPr>
            <a:xfrm>
              <a:off x="1955999" y="3879485"/>
              <a:ext cx="1008189" cy="1008189"/>
              <a:chOff x="5965124" y="5139883"/>
              <a:chExt cx="1080000" cy="1080000"/>
            </a:xfrm>
          </p:grpSpPr>
          <p:pic>
            <p:nvPicPr>
              <p:cNvPr id="2076" name="Picture 28" descr="http://intranetnow.kilobox.net/wp-content/uploads/icon-newsletter.png"/>
              <p:cNvPicPr>
                <a:picLocks noChangeAspect="1" noChangeArrowheads="1"/>
              </p:cNvPicPr>
              <p:nvPr/>
            </p:nvPicPr>
            <p:blipFill>
              <a:blip r:embed="rId1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4446" y="5357625"/>
                <a:ext cx="628478" cy="619679"/>
              </a:xfrm>
              <a:prstGeom prst="rect">
                <a:avLst/>
              </a:prstGeom>
              <a:noFill/>
              <a:extLst>
                <a:ext uri="{909E8E84-426E-40DD-AFC4-6F175D3DCCD1}">
                  <a14:hiddenFill xmlns:a14="http://schemas.microsoft.com/office/drawing/2010/main">
                    <a:solidFill>
                      <a:srgbClr val="FFFFFF"/>
                    </a:solidFill>
                  </a14:hiddenFill>
                </a:ext>
              </a:extLst>
            </p:spPr>
          </p:pic>
          <p:sp>
            <p:nvSpPr>
              <p:cNvPr id="38" name="Oval 37"/>
              <p:cNvSpPr/>
              <p:nvPr/>
            </p:nvSpPr>
            <p:spPr>
              <a:xfrm>
                <a:off x="5965124" y="5139883"/>
                <a:ext cx="1080000" cy="108000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9"/>
            <p:cNvGrpSpPr/>
            <p:nvPr/>
          </p:nvGrpSpPr>
          <p:grpSpPr>
            <a:xfrm>
              <a:off x="658631" y="4194757"/>
              <a:ext cx="1126900" cy="1687132"/>
              <a:chOff x="7134998" y="3412799"/>
              <a:chExt cx="692468" cy="964099"/>
            </a:xfrm>
          </p:grpSpPr>
          <p:pic>
            <p:nvPicPr>
              <p:cNvPr id="41" name="Picture 4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7134998" y="3412799"/>
                <a:ext cx="692468" cy="964099"/>
              </a:xfrm>
              <a:prstGeom prst="rect">
                <a:avLst/>
              </a:prstGeom>
            </p:spPr>
          </p:pic>
          <p:sp>
            <p:nvSpPr>
              <p:cNvPr id="42" name="Oval 41"/>
              <p:cNvSpPr/>
              <p:nvPr/>
            </p:nvSpPr>
            <p:spPr>
              <a:xfrm flipH="1">
                <a:off x="7524166" y="4095966"/>
                <a:ext cx="49553" cy="472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p:cNvSpPr/>
              <p:nvPr/>
            </p:nvSpPr>
            <p:spPr>
              <a:xfrm flipH="1">
                <a:off x="7399915" y="4094425"/>
                <a:ext cx="49553" cy="472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0" name="Group 29"/>
            <p:cNvGrpSpPr>
              <a:grpSpLocks noChangeAspect="1"/>
            </p:cNvGrpSpPr>
            <p:nvPr/>
          </p:nvGrpSpPr>
          <p:grpSpPr>
            <a:xfrm>
              <a:off x="3073788" y="4617150"/>
              <a:ext cx="1008189" cy="1008189"/>
              <a:chOff x="2512827" y="4506956"/>
              <a:chExt cx="1080000" cy="1080000"/>
            </a:xfrm>
          </p:grpSpPr>
          <p:sp>
            <p:nvSpPr>
              <p:cNvPr id="48" name="Oval 47"/>
              <p:cNvSpPr/>
              <p:nvPr/>
            </p:nvSpPr>
            <p:spPr>
              <a:xfrm>
                <a:off x="2512827" y="4506956"/>
                <a:ext cx="1080000" cy="108000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80" name="Picture 32" descr="http://icons.iconarchive.com/icons/icons8/windows-8/512/Mobile-Sms-icon.png"/>
              <p:cNvPicPr>
                <a:picLocks noChangeAspect="1" noChangeArrowheads="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60363" y="4733425"/>
                <a:ext cx="655842" cy="65584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8" name="Group 87"/>
          <p:cNvGrpSpPr/>
          <p:nvPr/>
        </p:nvGrpSpPr>
        <p:grpSpPr>
          <a:xfrm>
            <a:off x="5748217" y="442596"/>
            <a:ext cx="6443783" cy="2332401"/>
            <a:chOff x="5748217" y="442596"/>
            <a:chExt cx="6443783" cy="2332401"/>
          </a:xfrm>
        </p:grpSpPr>
        <p:sp>
          <p:nvSpPr>
            <p:cNvPr id="27" name="Rectangle 26"/>
            <p:cNvSpPr/>
            <p:nvPr/>
          </p:nvSpPr>
          <p:spPr>
            <a:xfrm>
              <a:off x="5748217" y="442596"/>
              <a:ext cx="6443783" cy="23324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6430224" y="442597"/>
              <a:ext cx="2714008" cy="2290192"/>
            </a:xfrm>
            <a:prstGeom prst="rect">
              <a:avLst/>
            </a:prstGeom>
          </p:spPr>
        </p:pic>
        <p:pic>
          <p:nvPicPr>
            <p:cNvPr id="37" name="Picture 36"/>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9214702" y="506391"/>
              <a:ext cx="2460217" cy="2239878"/>
            </a:xfrm>
            <a:prstGeom prst="rect">
              <a:avLst/>
            </a:prstGeom>
          </p:spPr>
        </p:pic>
        <p:sp>
          <p:nvSpPr>
            <p:cNvPr id="49" name="TextBox 48"/>
            <p:cNvSpPr txBox="1"/>
            <p:nvPr/>
          </p:nvSpPr>
          <p:spPr>
            <a:xfrm rot="16200000">
              <a:off x="5112493" y="1461575"/>
              <a:ext cx="2110031" cy="400110"/>
            </a:xfrm>
            <a:prstGeom prst="rect">
              <a:avLst/>
            </a:prstGeom>
            <a:noFill/>
          </p:spPr>
          <p:txBody>
            <a:bodyPr wrap="square" rtlCol="0">
              <a:spAutoFit/>
            </a:bodyPr>
            <a:lstStyle/>
            <a:p>
              <a:r>
                <a:rPr lang="en-IN" sz="2000" dirty="0" smtClean="0">
                  <a:solidFill>
                    <a:schemeClr val="tx1">
                      <a:lumMod val="65000"/>
                      <a:lumOff val="35000"/>
                    </a:schemeClr>
                  </a:solidFill>
                </a:rPr>
                <a:t>Media Spend Mix</a:t>
              </a:r>
              <a:endParaRPr lang="en-IN" sz="2000" dirty="0">
                <a:solidFill>
                  <a:schemeClr val="tx1">
                    <a:lumMod val="65000"/>
                    <a:lumOff val="35000"/>
                  </a:schemeClr>
                </a:solidFill>
              </a:endParaRPr>
            </a:p>
          </p:txBody>
        </p:sp>
      </p:grpSp>
      <p:grpSp>
        <p:nvGrpSpPr>
          <p:cNvPr id="89" name="Group 88"/>
          <p:cNvGrpSpPr/>
          <p:nvPr/>
        </p:nvGrpSpPr>
        <p:grpSpPr>
          <a:xfrm>
            <a:off x="5748217" y="2772347"/>
            <a:ext cx="6443783" cy="1952624"/>
            <a:chOff x="5748217" y="2772347"/>
            <a:chExt cx="6443783" cy="1952624"/>
          </a:xfrm>
        </p:grpSpPr>
        <p:sp>
          <p:nvSpPr>
            <p:cNvPr id="103" name="Rectangle 102"/>
            <p:cNvSpPr/>
            <p:nvPr/>
          </p:nvSpPr>
          <p:spPr>
            <a:xfrm>
              <a:off x="5748217" y="2772347"/>
              <a:ext cx="6443783" cy="1952624"/>
            </a:xfrm>
            <a:prstGeom prst="rect">
              <a:avLst/>
            </a:prstGeom>
            <a:solidFill>
              <a:srgbClr val="E8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Picture 43"/>
            <p:cNvPicPr>
              <a:picLocks noChangeAspect="1"/>
            </p:cNvPicPr>
            <p:nvPr/>
          </p:nvPicPr>
          <p:blipFill rotWithShape="1">
            <a:blip r:embed="rId18" cstate="print">
              <a:extLst>
                <a:ext uri="{28A0092B-C50C-407E-A947-70E740481C1C}">
                  <a14:useLocalDpi xmlns:a14="http://schemas.microsoft.com/office/drawing/2010/main" val="0"/>
                </a:ext>
              </a:extLst>
            </a:blip>
            <a:srcRect r="13226"/>
            <a:stretch/>
          </p:blipFill>
          <p:spPr>
            <a:xfrm>
              <a:off x="6414459" y="2858309"/>
              <a:ext cx="2512877" cy="1628474"/>
            </a:xfrm>
            <a:prstGeom prst="rect">
              <a:avLst/>
            </a:prstGeom>
          </p:spPr>
        </p:pic>
        <p:pic>
          <p:nvPicPr>
            <p:cNvPr id="45" name="Picture 44"/>
            <p:cNvPicPr>
              <a:picLocks noChangeAspect="1"/>
            </p:cNvPicPr>
            <p:nvPr/>
          </p:nvPicPr>
          <p:blipFill rotWithShape="1">
            <a:blip r:embed="rId19" cstate="print">
              <a:extLst>
                <a:ext uri="{28A0092B-C50C-407E-A947-70E740481C1C}">
                  <a14:useLocalDpi xmlns:a14="http://schemas.microsoft.com/office/drawing/2010/main" val="0"/>
                </a:ext>
              </a:extLst>
            </a:blip>
            <a:srcRect r="6809"/>
            <a:stretch/>
          </p:blipFill>
          <p:spPr>
            <a:xfrm>
              <a:off x="9144232" y="2857228"/>
              <a:ext cx="2681921" cy="1634860"/>
            </a:xfrm>
            <a:prstGeom prst="rect">
              <a:avLst/>
            </a:prstGeom>
          </p:spPr>
        </p:pic>
        <p:sp>
          <p:nvSpPr>
            <p:cNvPr id="100" name="TextBox 99"/>
            <p:cNvSpPr txBox="1"/>
            <p:nvPr/>
          </p:nvSpPr>
          <p:spPr>
            <a:xfrm rot="16200000">
              <a:off x="5334519" y="3511606"/>
              <a:ext cx="1665980" cy="400110"/>
            </a:xfrm>
            <a:prstGeom prst="rect">
              <a:avLst/>
            </a:prstGeom>
            <a:noFill/>
          </p:spPr>
          <p:txBody>
            <a:bodyPr wrap="square" rtlCol="0">
              <a:spAutoFit/>
            </a:bodyPr>
            <a:lstStyle/>
            <a:p>
              <a:pPr algn="ctr"/>
              <a:r>
                <a:rPr lang="en-IN" sz="2000" dirty="0" smtClean="0">
                  <a:solidFill>
                    <a:schemeClr val="tx1">
                      <a:lumMod val="65000"/>
                      <a:lumOff val="35000"/>
                    </a:schemeClr>
                  </a:solidFill>
                </a:rPr>
                <a:t>Revenue Mix</a:t>
              </a:r>
              <a:endParaRPr lang="en-IN" sz="2000" dirty="0">
                <a:solidFill>
                  <a:schemeClr val="tx1">
                    <a:lumMod val="65000"/>
                    <a:lumOff val="35000"/>
                  </a:schemeClr>
                </a:solidFill>
              </a:endParaRPr>
            </a:p>
          </p:txBody>
        </p:sp>
      </p:grpSp>
      <p:grpSp>
        <p:nvGrpSpPr>
          <p:cNvPr id="90" name="Group 89"/>
          <p:cNvGrpSpPr/>
          <p:nvPr/>
        </p:nvGrpSpPr>
        <p:grpSpPr>
          <a:xfrm>
            <a:off x="5748216" y="4719575"/>
            <a:ext cx="6443783" cy="1952624"/>
            <a:chOff x="5748216" y="4719575"/>
            <a:chExt cx="6443783" cy="1952624"/>
          </a:xfrm>
        </p:grpSpPr>
        <p:sp>
          <p:nvSpPr>
            <p:cNvPr id="104" name="Rectangle 103"/>
            <p:cNvSpPr/>
            <p:nvPr/>
          </p:nvSpPr>
          <p:spPr>
            <a:xfrm>
              <a:off x="5748216" y="4719575"/>
              <a:ext cx="6443783" cy="1952624"/>
            </a:xfrm>
            <a:prstGeom prst="rect">
              <a:avLst/>
            </a:prstGeom>
            <a:solidFill>
              <a:srgbClr val="ECF3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TextBox 100"/>
            <p:cNvSpPr txBox="1"/>
            <p:nvPr/>
          </p:nvSpPr>
          <p:spPr>
            <a:xfrm rot="16200000">
              <a:off x="5372534" y="5391087"/>
              <a:ext cx="1665980" cy="400110"/>
            </a:xfrm>
            <a:prstGeom prst="rect">
              <a:avLst/>
            </a:prstGeom>
            <a:noFill/>
          </p:spPr>
          <p:txBody>
            <a:bodyPr wrap="square" rtlCol="0">
              <a:spAutoFit/>
            </a:bodyPr>
            <a:lstStyle/>
            <a:p>
              <a:pPr algn="ctr"/>
              <a:r>
                <a:rPr lang="en-IN" sz="2000" dirty="0" smtClean="0">
                  <a:solidFill>
                    <a:schemeClr val="tx1">
                      <a:lumMod val="65000"/>
                      <a:lumOff val="35000"/>
                    </a:schemeClr>
                  </a:solidFill>
                </a:rPr>
                <a:t>Incremental</a:t>
              </a:r>
              <a:endParaRPr lang="en-IN" sz="2000" dirty="0">
                <a:solidFill>
                  <a:schemeClr val="tx1">
                    <a:lumMod val="65000"/>
                    <a:lumOff val="35000"/>
                  </a:schemeClr>
                </a:solidFill>
              </a:endParaRPr>
            </a:p>
          </p:txBody>
        </p:sp>
        <p:pic>
          <p:nvPicPr>
            <p:cNvPr id="86" name="Picture 85"/>
            <p:cNvPicPr>
              <a:picLocks noChangeAspect="1"/>
            </p:cNvPicPr>
            <p:nvPr/>
          </p:nvPicPr>
          <p:blipFill rotWithShape="1">
            <a:blip r:embed="rId20" cstate="print">
              <a:extLst>
                <a:ext uri="{28A0092B-C50C-407E-A947-70E740481C1C}">
                  <a14:useLocalDpi xmlns:a14="http://schemas.microsoft.com/office/drawing/2010/main" val="0"/>
                </a:ext>
              </a:extLst>
            </a:blip>
            <a:srcRect t="8254" b="7926"/>
            <a:stretch/>
          </p:blipFill>
          <p:spPr>
            <a:xfrm>
              <a:off x="7880557" y="4829406"/>
              <a:ext cx="2520170" cy="1634706"/>
            </a:xfrm>
            <a:prstGeom prst="rect">
              <a:avLst/>
            </a:prstGeom>
          </p:spPr>
        </p:pic>
      </p:grpSp>
    </p:spTree>
    <p:extLst>
      <p:ext uri="{BB962C8B-B14F-4D97-AF65-F5344CB8AC3E}">
        <p14:creationId xmlns:p14="http://schemas.microsoft.com/office/powerpoint/2010/main" val="371627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Recap</a:t>
            </a:r>
            <a:endParaRPr lang="en-IN" dirty="0"/>
          </a:p>
        </p:txBody>
      </p:sp>
      <p:sp>
        <p:nvSpPr>
          <p:cNvPr id="3" name="TextBox 2"/>
          <p:cNvSpPr txBox="1"/>
          <p:nvPr/>
        </p:nvSpPr>
        <p:spPr>
          <a:xfrm>
            <a:off x="406400" y="991674"/>
            <a:ext cx="11353800"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smtClean="0">
                <a:solidFill>
                  <a:srgbClr val="316886"/>
                </a:solidFill>
              </a:rPr>
              <a:t>Customer Life Cycle</a:t>
            </a:r>
          </a:p>
          <a:p>
            <a:pPr marL="285750" indent="-285750">
              <a:lnSpc>
                <a:spcPct val="150000"/>
              </a:lnSpc>
              <a:buFont typeface="Arial" panose="020B0604020202020204" pitchFamily="34" charset="0"/>
              <a:buChar char="•"/>
            </a:pPr>
            <a:r>
              <a:rPr lang="en-IN" dirty="0" smtClean="0">
                <a:solidFill>
                  <a:srgbClr val="316886"/>
                </a:solidFill>
              </a:rPr>
              <a:t>Types of Campaigns – CLC and Promotional</a:t>
            </a:r>
          </a:p>
          <a:p>
            <a:pPr marL="285750" indent="-285750">
              <a:lnSpc>
                <a:spcPct val="150000"/>
              </a:lnSpc>
              <a:buFont typeface="Arial" panose="020B0604020202020204" pitchFamily="34" charset="0"/>
              <a:buChar char="•"/>
            </a:pPr>
            <a:r>
              <a:rPr lang="en-IN" dirty="0" smtClean="0">
                <a:solidFill>
                  <a:srgbClr val="316886"/>
                </a:solidFill>
              </a:rPr>
              <a:t>Campaign Management Process</a:t>
            </a:r>
          </a:p>
          <a:p>
            <a:pPr marL="742950" lvl="1" indent="-285750">
              <a:lnSpc>
                <a:spcPct val="150000"/>
              </a:lnSpc>
              <a:buFont typeface="Arial" panose="020B0604020202020204" pitchFamily="34" charset="0"/>
              <a:buChar char="•"/>
            </a:pPr>
            <a:r>
              <a:rPr lang="en-IN" dirty="0" smtClean="0">
                <a:solidFill>
                  <a:srgbClr val="316886"/>
                </a:solidFill>
              </a:rPr>
              <a:t>Campaign Design</a:t>
            </a:r>
          </a:p>
          <a:p>
            <a:pPr marL="742950" lvl="1" indent="-285750">
              <a:lnSpc>
                <a:spcPct val="150000"/>
              </a:lnSpc>
              <a:buFont typeface="Arial" panose="020B0604020202020204" pitchFamily="34" charset="0"/>
              <a:buChar char="•"/>
            </a:pPr>
            <a:r>
              <a:rPr lang="en-IN" dirty="0" smtClean="0">
                <a:solidFill>
                  <a:srgbClr val="316886"/>
                </a:solidFill>
              </a:rPr>
              <a:t>Campaign Execution</a:t>
            </a:r>
          </a:p>
          <a:p>
            <a:pPr marL="742950" lvl="1" indent="-285750">
              <a:lnSpc>
                <a:spcPct val="150000"/>
              </a:lnSpc>
              <a:buFont typeface="Arial" panose="020B0604020202020204" pitchFamily="34" charset="0"/>
              <a:buChar char="•"/>
            </a:pPr>
            <a:r>
              <a:rPr lang="en-IN" dirty="0" smtClean="0">
                <a:solidFill>
                  <a:srgbClr val="316886"/>
                </a:solidFill>
              </a:rPr>
              <a:t>Campaign Measurement</a:t>
            </a:r>
          </a:p>
          <a:p>
            <a:pPr marL="285750" indent="-285750">
              <a:lnSpc>
                <a:spcPct val="150000"/>
              </a:lnSpc>
              <a:buFont typeface="Arial" panose="020B0604020202020204" pitchFamily="34" charset="0"/>
              <a:buChar char="•"/>
            </a:pPr>
            <a:r>
              <a:rPr lang="en-IN" dirty="0" smtClean="0">
                <a:solidFill>
                  <a:srgbClr val="316886"/>
                </a:solidFill>
              </a:rPr>
              <a:t>Campaign Concepts – </a:t>
            </a:r>
          </a:p>
          <a:p>
            <a:pPr marL="742950" lvl="1" indent="-285750">
              <a:lnSpc>
                <a:spcPct val="150000"/>
              </a:lnSpc>
              <a:buFont typeface="Arial" panose="020B0604020202020204" pitchFamily="34" charset="0"/>
              <a:buChar char="•"/>
            </a:pPr>
            <a:r>
              <a:rPr lang="en-IN" dirty="0" smtClean="0">
                <a:solidFill>
                  <a:srgbClr val="316886"/>
                </a:solidFill>
              </a:rPr>
              <a:t>Targeted Campaign Models</a:t>
            </a:r>
          </a:p>
          <a:p>
            <a:pPr marL="742950" lvl="1" indent="-285750">
              <a:lnSpc>
                <a:spcPct val="150000"/>
              </a:lnSpc>
              <a:buFont typeface="Arial" panose="020B0604020202020204" pitchFamily="34" charset="0"/>
              <a:buChar char="•"/>
            </a:pPr>
            <a:r>
              <a:rPr lang="en-IN" dirty="0" smtClean="0">
                <a:solidFill>
                  <a:srgbClr val="316886"/>
                </a:solidFill>
              </a:rPr>
              <a:t>Test and Control framework</a:t>
            </a:r>
          </a:p>
          <a:p>
            <a:pPr marL="742950" lvl="1" indent="-285750">
              <a:lnSpc>
                <a:spcPct val="150000"/>
              </a:lnSpc>
              <a:buFont typeface="Arial" panose="020B0604020202020204" pitchFamily="34" charset="0"/>
              <a:buChar char="•"/>
            </a:pPr>
            <a:r>
              <a:rPr lang="en-IN" dirty="0" smtClean="0">
                <a:solidFill>
                  <a:srgbClr val="316886"/>
                </a:solidFill>
              </a:rPr>
              <a:t>Market Mix</a:t>
            </a:r>
            <a:endParaRPr lang="en-IN" dirty="0">
              <a:solidFill>
                <a:srgbClr val="316886"/>
              </a:solidFill>
            </a:endParaRPr>
          </a:p>
        </p:txBody>
      </p:sp>
    </p:spTree>
    <p:extLst>
      <p:ext uri="{BB962C8B-B14F-4D97-AF65-F5344CB8AC3E}">
        <p14:creationId xmlns:p14="http://schemas.microsoft.com/office/powerpoint/2010/main" val="19575947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IN" dirty="0" smtClean="0"/>
              <a:t>Thank you</a:t>
            </a:r>
            <a:endParaRPr lang="en-IN" dirty="0"/>
          </a:p>
        </p:txBody>
      </p:sp>
    </p:spTree>
    <p:extLst>
      <p:ext uri="{BB962C8B-B14F-4D97-AF65-F5344CB8AC3E}">
        <p14:creationId xmlns:p14="http://schemas.microsoft.com/office/powerpoint/2010/main" val="4151906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IN" dirty="0" smtClean="0">
                <a:solidFill>
                  <a:schemeClr val="bg1"/>
                </a:solidFill>
              </a:rPr>
              <a:t>Campaigns –</a:t>
            </a:r>
            <a:r>
              <a:rPr lang="en-IN" dirty="0" smtClean="0"/>
              <a:t> </a:t>
            </a:r>
            <a:r>
              <a:rPr lang="en-IN" dirty="0" smtClean="0">
                <a:solidFill>
                  <a:schemeClr val="bg1"/>
                </a:solidFill>
              </a:rPr>
              <a:t>Connecting with the customer</a:t>
            </a:r>
            <a:endParaRPr lang="en-IN" dirty="0">
              <a:solidFill>
                <a:schemeClr val="bg1"/>
              </a:solidFill>
            </a:endParaRPr>
          </a:p>
        </p:txBody>
      </p:sp>
      <p:sp>
        <p:nvSpPr>
          <p:cNvPr id="4" name="TextBox 3"/>
          <p:cNvSpPr txBox="1"/>
          <p:nvPr/>
        </p:nvSpPr>
        <p:spPr>
          <a:xfrm>
            <a:off x="456019" y="1014357"/>
            <a:ext cx="2092741" cy="2031325"/>
          </a:xfrm>
          <a:prstGeom prst="rect">
            <a:avLst/>
          </a:prstGeom>
          <a:noFill/>
        </p:spPr>
        <p:txBody>
          <a:bodyPr wrap="square" rtlCol="0">
            <a:spAutoFit/>
          </a:bodyPr>
          <a:lstStyle/>
          <a:p>
            <a:r>
              <a:rPr lang="en-IN" dirty="0" smtClean="0">
                <a:solidFill>
                  <a:schemeClr val="bg1"/>
                </a:solidFill>
              </a:rPr>
              <a:t>The Lifecycle of a customer, and how she engages with an institution is dependent on how the institution interact with her</a:t>
            </a:r>
            <a:endParaRPr lang="en-IN" dirty="0">
              <a:solidFill>
                <a:schemeClr val="bg1"/>
              </a:solidFill>
            </a:endParaRPr>
          </a:p>
        </p:txBody>
      </p:sp>
      <p:grpSp>
        <p:nvGrpSpPr>
          <p:cNvPr id="81" name="Group 80"/>
          <p:cNvGrpSpPr/>
          <p:nvPr/>
        </p:nvGrpSpPr>
        <p:grpSpPr>
          <a:xfrm>
            <a:off x="3706172" y="1176901"/>
            <a:ext cx="7919158" cy="5461053"/>
            <a:chOff x="4259963" y="1329806"/>
            <a:chExt cx="7919158" cy="5461053"/>
          </a:xfrm>
        </p:grpSpPr>
        <p:grpSp>
          <p:nvGrpSpPr>
            <p:cNvPr id="25" name="Group 24"/>
            <p:cNvGrpSpPr/>
            <p:nvPr/>
          </p:nvGrpSpPr>
          <p:grpSpPr>
            <a:xfrm>
              <a:off x="5902815" y="1903993"/>
              <a:ext cx="4108600" cy="3989079"/>
              <a:chOff x="7468929" y="2150225"/>
              <a:chExt cx="4108600" cy="3989079"/>
            </a:xfrm>
          </p:grpSpPr>
          <p:grpSp>
            <p:nvGrpSpPr>
              <p:cNvPr id="24" name="Group 23"/>
              <p:cNvGrpSpPr/>
              <p:nvPr/>
            </p:nvGrpSpPr>
            <p:grpSpPr>
              <a:xfrm>
                <a:off x="7468929" y="2233031"/>
                <a:ext cx="4108600" cy="3906273"/>
                <a:chOff x="7494281" y="2252598"/>
                <a:chExt cx="4108600" cy="3906273"/>
              </a:xfrm>
            </p:grpSpPr>
            <p:grpSp>
              <p:nvGrpSpPr>
                <p:cNvPr id="23" name="Group 22"/>
                <p:cNvGrpSpPr/>
                <p:nvPr/>
              </p:nvGrpSpPr>
              <p:grpSpPr>
                <a:xfrm>
                  <a:off x="7494281" y="2385273"/>
                  <a:ext cx="3804953" cy="3773598"/>
                  <a:chOff x="7494281" y="2385273"/>
                  <a:chExt cx="3804953" cy="3773598"/>
                </a:xfrm>
              </p:grpSpPr>
              <p:grpSp>
                <p:nvGrpSpPr>
                  <p:cNvPr id="17" name="Group 16"/>
                  <p:cNvGrpSpPr/>
                  <p:nvPr/>
                </p:nvGrpSpPr>
                <p:grpSpPr>
                  <a:xfrm>
                    <a:off x="7830355" y="2385273"/>
                    <a:ext cx="3468879" cy="3478189"/>
                    <a:chOff x="7830355" y="2398152"/>
                    <a:chExt cx="3468879" cy="3478189"/>
                  </a:xfrm>
                </p:grpSpPr>
                <p:sp>
                  <p:nvSpPr>
                    <p:cNvPr id="8" name="Block Arc 7"/>
                    <p:cNvSpPr/>
                    <p:nvPr/>
                  </p:nvSpPr>
                  <p:spPr>
                    <a:xfrm rot="10304018">
                      <a:off x="7843234" y="2407009"/>
                      <a:ext cx="3456000" cy="3456000"/>
                    </a:xfrm>
                    <a:prstGeom prst="blockArc">
                      <a:avLst>
                        <a:gd name="adj1" fmla="val 14601991"/>
                        <a:gd name="adj2" fmla="val 20144664"/>
                        <a:gd name="adj3" fmla="val 15552"/>
                      </a:avLst>
                    </a:prstGeom>
                    <a:solidFill>
                      <a:srgbClr val="005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sp>
                  <p:nvSpPr>
                    <p:cNvPr id="7" name="Block Arc 6"/>
                    <p:cNvSpPr/>
                    <p:nvPr/>
                  </p:nvSpPr>
                  <p:spPr>
                    <a:xfrm rot="5015454">
                      <a:off x="7830355" y="2420340"/>
                      <a:ext cx="3456000" cy="3456000"/>
                    </a:xfrm>
                    <a:prstGeom prst="blockArc">
                      <a:avLst>
                        <a:gd name="adj1" fmla="val 14601991"/>
                        <a:gd name="adj2" fmla="val 19825272"/>
                        <a:gd name="adj3" fmla="val 15502"/>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sp>
                  <p:nvSpPr>
                    <p:cNvPr id="6" name="Block Arc 5"/>
                    <p:cNvSpPr/>
                    <p:nvPr/>
                  </p:nvSpPr>
                  <p:spPr>
                    <a:xfrm>
                      <a:off x="7830355" y="2420341"/>
                      <a:ext cx="3456000" cy="3456000"/>
                    </a:xfrm>
                    <a:prstGeom prst="blockArc">
                      <a:avLst>
                        <a:gd name="adj1" fmla="val 14081660"/>
                        <a:gd name="adj2" fmla="val 19611040"/>
                        <a:gd name="adj3" fmla="val 1524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sp>
                  <p:nvSpPr>
                    <p:cNvPr id="14" name="Block Arc 13"/>
                    <p:cNvSpPr/>
                    <p:nvPr/>
                  </p:nvSpPr>
                  <p:spPr>
                    <a:xfrm rot="15704018">
                      <a:off x="7843234" y="2398152"/>
                      <a:ext cx="3456000" cy="3456000"/>
                    </a:xfrm>
                    <a:prstGeom prst="blockArc">
                      <a:avLst>
                        <a:gd name="adj1" fmla="val 14601991"/>
                        <a:gd name="adj2" fmla="val 20144664"/>
                        <a:gd name="adj3" fmla="val 15552"/>
                      </a:avLst>
                    </a:pr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tx1"/>
                        </a:solidFill>
                      </a:endParaRPr>
                    </a:p>
                  </p:txBody>
                </p:sp>
              </p:grpSp>
              <p:grpSp>
                <p:nvGrpSpPr>
                  <p:cNvPr id="18" name="Group 17"/>
                  <p:cNvGrpSpPr/>
                  <p:nvPr/>
                </p:nvGrpSpPr>
                <p:grpSpPr>
                  <a:xfrm>
                    <a:off x="8019136" y="2539403"/>
                    <a:ext cx="3119099" cy="3135580"/>
                    <a:chOff x="8019136" y="2539403"/>
                    <a:chExt cx="3119099" cy="3135580"/>
                  </a:xfrm>
                </p:grpSpPr>
                <p:sp>
                  <p:nvSpPr>
                    <p:cNvPr id="11" name="Isosceles Triangle 10"/>
                    <p:cNvSpPr/>
                    <p:nvPr/>
                  </p:nvSpPr>
                  <p:spPr>
                    <a:xfrm rot="14021520">
                      <a:off x="10026147" y="5247011"/>
                      <a:ext cx="527333" cy="328612"/>
                    </a:xfrm>
                    <a:prstGeom prs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9" name="Isosceles Triangle 8"/>
                    <p:cNvSpPr/>
                    <p:nvPr/>
                  </p:nvSpPr>
                  <p:spPr>
                    <a:xfrm rot="8828210">
                      <a:off x="10601887" y="3300080"/>
                      <a:ext cx="536348" cy="328612"/>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3" name="Isosceles Triangle 12"/>
                    <p:cNvSpPr/>
                    <p:nvPr/>
                  </p:nvSpPr>
                  <p:spPr>
                    <a:xfrm rot="19521433">
                      <a:off x="8019136" y="4657429"/>
                      <a:ext cx="531129" cy="328612"/>
                    </a:xfrm>
                    <a:prstGeom prst="triangle">
                      <a:avLst/>
                    </a:prstGeom>
                    <a:solidFill>
                      <a:srgbClr val="005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5" name="Isosceles Triangle 14"/>
                    <p:cNvSpPr/>
                    <p:nvPr/>
                  </p:nvSpPr>
                  <p:spPr>
                    <a:xfrm rot="3460989">
                      <a:off x="8625415" y="2652734"/>
                      <a:ext cx="555273" cy="328612"/>
                    </a:xfrm>
                    <a:prstGeom prst="triangle">
                      <a:avLst/>
                    </a:pr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grpSp>
              <p:sp>
                <p:nvSpPr>
                  <p:cNvPr id="19" name="TextBox 18"/>
                  <p:cNvSpPr txBox="1"/>
                  <p:nvPr/>
                </p:nvSpPr>
                <p:spPr>
                  <a:xfrm rot="5400000">
                    <a:off x="7720854" y="2702871"/>
                    <a:ext cx="3456000" cy="3456000"/>
                  </a:xfrm>
                  <a:prstGeom prst="rect">
                    <a:avLst/>
                  </a:prstGeom>
                  <a:noFill/>
                </p:spPr>
                <p:txBody>
                  <a:bodyPr wrap="square" rtlCol="0">
                    <a:prstTxWarp prst="textArchUp">
                      <a:avLst/>
                    </a:prstTxWarp>
                    <a:spAutoFit/>
                  </a:bodyPr>
                  <a:lstStyle/>
                  <a:p>
                    <a:r>
                      <a:rPr lang="en-IN" b="1" dirty="0" smtClean="0">
                        <a:solidFill>
                          <a:schemeClr val="bg1"/>
                        </a:solidFill>
                      </a:rPr>
                      <a:t>Awareness</a:t>
                    </a:r>
                    <a:endParaRPr lang="en-IN" b="1" dirty="0">
                      <a:solidFill>
                        <a:schemeClr val="bg1"/>
                      </a:solidFill>
                    </a:endParaRPr>
                  </a:p>
                </p:txBody>
              </p:sp>
              <p:sp>
                <p:nvSpPr>
                  <p:cNvPr id="20" name="TextBox 19"/>
                  <p:cNvSpPr txBox="1"/>
                  <p:nvPr/>
                </p:nvSpPr>
                <p:spPr>
                  <a:xfrm rot="10454443">
                    <a:off x="7494281" y="2519281"/>
                    <a:ext cx="3456000" cy="3456000"/>
                  </a:xfrm>
                  <a:prstGeom prst="rect">
                    <a:avLst/>
                  </a:prstGeom>
                  <a:noFill/>
                </p:spPr>
                <p:txBody>
                  <a:bodyPr wrap="square" rtlCol="0">
                    <a:prstTxWarp prst="textArchUp">
                      <a:avLst/>
                    </a:prstTxWarp>
                    <a:spAutoFit/>
                  </a:bodyPr>
                  <a:lstStyle/>
                  <a:p>
                    <a:r>
                      <a:rPr lang="en-IN" b="1" dirty="0" smtClean="0">
                        <a:solidFill>
                          <a:schemeClr val="bg1"/>
                        </a:solidFill>
                      </a:rPr>
                      <a:t>Engagement</a:t>
                    </a:r>
                    <a:endParaRPr lang="en-IN" b="1" dirty="0">
                      <a:solidFill>
                        <a:schemeClr val="bg1"/>
                      </a:solidFill>
                    </a:endParaRPr>
                  </a:p>
                </p:txBody>
              </p:sp>
            </p:grpSp>
            <p:sp>
              <p:nvSpPr>
                <p:cNvPr id="22" name="TextBox 21"/>
                <p:cNvSpPr txBox="1"/>
                <p:nvPr/>
              </p:nvSpPr>
              <p:spPr>
                <a:xfrm rot="1588417">
                  <a:off x="8146881" y="2252598"/>
                  <a:ext cx="3456000" cy="3456000"/>
                </a:xfrm>
                <a:prstGeom prst="rect">
                  <a:avLst/>
                </a:prstGeom>
                <a:noFill/>
              </p:spPr>
              <p:txBody>
                <a:bodyPr wrap="square" rtlCol="0">
                  <a:prstTxWarp prst="textArchDown">
                    <a:avLst/>
                  </a:prstTxWarp>
                  <a:spAutoFit/>
                </a:bodyPr>
                <a:lstStyle/>
                <a:p>
                  <a:r>
                    <a:rPr lang="en-IN" b="1" dirty="0" smtClean="0">
                      <a:solidFill>
                        <a:schemeClr val="bg1"/>
                      </a:solidFill>
                    </a:rPr>
                    <a:t>Advocacy</a:t>
                  </a:r>
                  <a:endParaRPr lang="en-IN" b="1" dirty="0">
                    <a:solidFill>
                      <a:schemeClr val="bg1"/>
                    </a:solidFill>
                  </a:endParaRPr>
                </a:p>
              </p:txBody>
            </p:sp>
          </p:grpSp>
          <p:sp>
            <p:nvSpPr>
              <p:cNvPr id="21" name="TextBox 20"/>
              <p:cNvSpPr txBox="1"/>
              <p:nvPr/>
            </p:nvSpPr>
            <p:spPr>
              <a:xfrm rot="18415089">
                <a:off x="8044510" y="2150225"/>
                <a:ext cx="3456000" cy="3456000"/>
              </a:xfrm>
              <a:prstGeom prst="rect">
                <a:avLst/>
              </a:prstGeom>
              <a:noFill/>
            </p:spPr>
            <p:txBody>
              <a:bodyPr wrap="square" rtlCol="0">
                <a:prstTxWarp prst="textArchDown">
                  <a:avLst/>
                </a:prstTxWarp>
                <a:spAutoFit/>
              </a:bodyPr>
              <a:lstStyle/>
              <a:p>
                <a:r>
                  <a:rPr lang="en-IN" b="1" dirty="0" smtClean="0">
                    <a:solidFill>
                      <a:schemeClr val="bg1"/>
                    </a:solidFill>
                  </a:rPr>
                  <a:t>Loyalty</a:t>
                </a:r>
                <a:endParaRPr lang="en-IN" b="1" dirty="0">
                  <a:solidFill>
                    <a:schemeClr val="bg1"/>
                  </a:solidFill>
                </a:endParaRPr>
              </a:p>
            </p:txBody>
          </p:sp>
        </p:grpSp>
        <p:grpSp>
          <p:nvGrpSpPr>
            <p:cNvPr id="75" name="Group 74"/>
            <p:cNvGrpSpPr/>
            <p:nvPr/>
          </p:nvGrpSpPr>
          <p:grpSpPr>
            <a:xfrm>
              <a:off x="4769363" y="2801370"/>
              <a:ext cx="1519903" cy="1271924"/>
              <a:chOff x="5195753" y="2930160"/>
              <a:chExt cx="1519903" cy="1271924"/>
            </a:xfrm>
          </p:grpSpPr>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805" y="2930160"/>
                <a:ext cx="716877" cy="959629"/>
              </a:xfrm>
              <a:prstGeom prst="rect">
                <a:avLst/>
              </a:prstGeom>
            </p:spPr>
          </p:pic>
          <p:sp>
            <p:nvSpPr>
              <p:cNvPr id="39" name="TextBox 38"/>
              <p:cNvSpPr txBox="1"/>
              <p:nvPr/>
            </p:nvSpPr>
            <p:spPr>
              <a:xfrm>
                <a:off x="5195753" y="3832752"/>
                <a:ext cx="1519903" cy="369332"/>
              </a:xfrm>
              <a:prstGeom prst="rect">
                <a:avLst/>
              </a:prstGeom>
              <a:noFill/>
            </p:spPr>
            <p:txBody>
              <a:bodyPr wrap="square" rtlCol="0">
                <a:spAutoFit/>
              </a:bodyPr>
              <a:lstStyle/>
              <a:p>
                <a:pPr algn="ctr"/>
                <a:r>
                  <a:rPr lang="en-IN" dirty="0" smtClean="0">
                    <a:solidFill>
                      <a:schemeClr val="bg1"/>
                    </a:solidFill>
                  </a:rPr>
                  <a:t>Celebrate</a:t>
                </a:r>
                <a:endParaRPr lang="en-IN" dirty="0">
                  <a:solidFill>
                    <a:schemeClr val="bg1"/>
                  </a:solidFill>
                </a:endParaRPr>
              </a:p>
            </p:txBody>
          </p:sp>
        </p:grpSp>
        <p:grpSp>
          <p:nvGrpSpPr>
            <p:cNvPr id="73" name="Group 72"/>
            <p:cNvGrpSpPr/>
            <p:nvPr/>
          </p:nvGrpSpPr>
          <p:grpSpPr>
            <a:xfrm>
              <a:off x="8589785" y="1329806"/>
              <a:ext cx="1519903" cy="841675"/>
              <a:chOff x="8891877" y="2140257"/>
              <a:chExt cx="1519903" cy="841675"/>
            </a:xfrm>
          </p:grpSpPr>
          <p:sp>
            <p:nvSpPr>
              <p:cNvPr id="40" name="TextBox 39"/>
              <p:cNvSpPr txBox="1"/>
              <p:nvPr/>
            </p:nvSpPr>
            <p:spPr>
              <a:xfrm>
                <a:off x="8891877" y="2612600"/>
                <a:ext cx="1519903" cy="369332"/>
              </a:xfrm>
              <a:prstGeom prst="rect">
                <a:avLst/>
              </a:prstGeom>
              <a:noFill/>
            </p:spPr>
            <p:txBody>
              <a:bodyPr wrap="square" rtlCol="0">
                <a:spAutoFit/>
              </a:bodyPr>
              <a:lstStyle/>
              <a:p>
                <a:pPr algn="ctr"/>
                <a:r>
                  <a:rPr lang="en-IN" dirty="0" smtClean="0">
                    <a:solidFill>
                      <a:schemeClr val="bg1"/>
                    </a:solidFill>
                  </a:rPr>
                  <a:t>Engage</a:t>
                </a:r>
                <a:endParaRPr lang="en-IN" dirty="0">
                  <a:solidFill>
                    <a:schemeClr val="bg1"/>
                  </a:solidFill>
                </a:endParaRPr>
              </a:p>
            </p:txBody>
          </p:sp>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64965" y="2140257"/>
                <a:ext cx="608104" cy="493367"/>
              </a:xfrm>
              <a:prstGeom prst="rect">
                <a:avLst/>
              </a:prstGeom>
            </p:spPr>
          </p:pic>
        </p:grpSp>
        <p:grpSp>
          <p:nvGrpSpPr>
            <p:cNvPr id="74" name="Group 73"/>
            <p:cNvGrpSpPr/>
            <p:nvPr/>
          </p:nvGrpSpPr>
          <p:grpSpPr>
            <a:xfrm>
              <a:off x="9373927" y="3797429"/>
              <a:ext cx="1519903" cy="1113806"/>
              <a:chOff x="9567112" y="3926219"/>
              <a:chExt cx="1519903" cy="1113806"/>
            </a:xfrm>
          </p:grpSpPr>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67464" y="3926219"/>
                <a:ext cx="599867" cy="691611"/>
              </a:xfrm>
              <a:prstGeom prst="rect">
                <a:avLst/>
              </a:prstGeom>
            </p:spPr>
          </p:pic>
          <p:sp>
            <p:nvSpPr>
              <p:cNvPr id="57" name="TextBox 56"/>
              <p:cNvSpPr txBox="1"/>
              <p:nvPr/>
            </p:nvSpPr>
            <p:spPr>
              <a:xfrm>
                <a:off x="9567112" y="4670693"/>
                <a:ext cx="1519903" cy="369332"/>
              </a:xfrm>
              <a:prstGeom prst="rect">
                <a:avLst/>
              </a:prstGeom>
              <a:noFill/>
            </p:spPr>
            <p:txBody>
              <a:bodyPr wrap="square" rtlCol="0">
                <a:spAutoFit/>
              </a:bodyPr>
              <a:lstStyle/>
              <a:p>
                <a:pPr algn="ctr"/>
                <a:r>
                  <a:rPr lang="en-IN" dirty="0" smtClean="0">
                    <a:solidFill>
                      <a:schemeClr val="bg1"/>
                    </a:solidFill>
                  </a:rPr>
                  <a:t>Grow</a:t>
                </a:r>
                <a:endParaRPr lang="en-IN" dirty="0">
                  <a:solidFill>
                    <a:schemeClr val="bg1"/>
                  </a:solidFill>
                </a:endParaRPr>
              </a:p>
            </p:txBody>
          </p:sp>
        </p:grpSp>
        <p:grpSp>
          <p:nvGrpSpPr>
            <p:cNvPr id="72" name="Group 71"/>
            <p:cNvGrpSpPr/>
            <p:nvPr/>
          </p:nvGrpSpPr>
          <p:grpSpPr>
            <a:xfrm>
              <a:off x="6187565" y="5354342"/>
              <a:ext cx="1519903" cy="1188446"/>
              <a:chOff x="6122401" y="5664608"/>
              <a:chExt cx="1519903" cy="1188446"/>
            </a:xfrm>
          </p:grpSpPr>
          <p:sp>
            <p:nvSpPr>
              <p:cNvPr id="58" name="TextBox 57"/>
              <p:cNvSpPr txBox="1"/>
              <p:nvPr/>
            </p:nvSpPr>
            <p:spPr>
              <a:xfrm>
                <a:off x="6122401" y="6483722"/>
                <a:ext cx="1519903" cy="369332"/>
              </a:xfrm>
              <a:prstGeom prst="rect">
                <a:avLst/>
              </a:prstGeom>
              <a:noFill/>
            </p:spPr>
            <p:txBody>
              <a:bodyPr wrap="square" rtlCol="0">
                <a:spAutoFit/>
              </a:bodyPr>
              <a:lstStyle/>
              <a:p>
                <a:pPr algn="ctr"/>
                <a:r>
                  <a:rPr lang="en-IN" dirty="0" smtClean="0">
                    <a:solidFill>
                      <a:schemeClr val="bg1"/>
                    </a:solidFill>
                  </a:rPr>
                  <a:t>Retain</a:t>
                </a:r>
                <a:endParaRPr lang="en-IN" dirty="0">
                  <a:solidFill>
                    <a:schemeClr val="bg1"/>
                  </a:solidFill>
                </a:endParaRPr>
              </a:p>
            </p:txBody>
          </p:sp>
          <p:pic>
            <p:nvPicPr>
              <p:cNvPr id="71" name="Picture 7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6722" y="5664608"/>
                <a:ext cx="791582" cy="828400"/>
              </a:xfrm>
              <a:prstGeom prst="rect">
                <a:avLst/>
              </a:prstGeom>
            </p:spPr>
          </p:pic>
        </p:grpSp>
        <p:sp>
          <p:nvSpPr>
            <p:cNvPr id="76" name="TextBox 75"/>
            <p:cNvSpPr txBox="1"/>
            <p:nvPr/>
          </p:nvSpPr>
          <p:spPr>
            <a:xfrm>
              <a:off x="6803062" y="3614845"/>
              <a:ext cx="2333597" cy="646331"/>
            </a:xfrm>
            <a:prstGeom prst="rect">
              <a:avLst/>
            </a:prstGeom>
            <a:noFill/>
          </p:spPr>
          <p:txBody>
            <a:bodyPr wrap="square" rtlCol="0">
              <a:spAutoFit/>
            </a:bodyPr>
            <a:lstStyle/>
            <a:p>
              <a:pPr algn="ctr"/>
              <a:r>
                <a:rPr lang="en-IN" dirty="0" smtClean="0">
                  <a:solidFill>
                    <a:schemeClr val="bg1"/>
                  </a:solidFill>
                </a:rPr>
                <a:t>Customer Engagement Life-Cycle</a:t>
              </a:r>
              <a:endParaRPr lang="en-IN" dirty="0">
                <a:solidFill>
                  <a:schemeClr val="bg1"/>
                </a:solidFill>
              </a:endParaRPr>
            </a:p>
          </p:txBody>
        </p:sp>
        <p:sp>
          <p:nvSpPr>
            <p:cNvPr id="77" name="TextBox 76"/>
            <p:cNvSpPr txBox="1"/>
            <p:nvPr/>
          </p:nvSpPr>
          <p:spPr>
            <a:xfrm>
              <a:off x="8937328" y="2122810"/>
              <a:ext cx="1817947" cy="307777"/>
            </a:xfrm>
            <a:prstGeom prst="rect">
              <a:avLst/>
            </a:prstGeom>
            <a:noFill/>
          </p:spPr>
          <p:txBody>
            <a:bodyPr wrap="square" rtlCol="0">
              <a:spAutoFit/>
            </a:bodyPr>
            <a:lstStyle/>
            <a:p>
              <a:r>
                <a:rPr lang="en-IN" sz="1400" dirty="0" smtClean="0">
                  <a:solidFill>
                    <a:schemeClr val="bg1"/>
                  </a:solidFill>
                </a:rPr>
                <a:t>Awareness| Reward</a:t>
              </a:r>
              <a:endParaRPr lang="en-IN" sz="1400" dirty="0">
                <a:solidFill>
                  <a:schemeClr val="bg1"/>
                </a:solidFill>
              </a:endParaRPr>
            </a:p>
          </p:txBody>
        </p:sp>
        <p:sp>
          <p:nvSpPr>
            <p:cNvPr id="78" name="TextBox 77"/>
            <p:cNvSpPr txBox="1"/>
            <p:nvPr/>
          </p:nvSpPr>
          <p:spPr>
            <a:xfrm>
              <a:off x="9763545" y="4836656"/>
              <a:ext cx="2415576" cy="307777"/>
            </a:xfrm>
            <a:prstGeom prst="rect">
              <a:avLst/>
            </a:prstGeom>
            <a:noFill/>
          </p:spPr>
          <p:txBody>
            <a:bodyPr wrap="square" rtlCol="0">
              <a:spAutoFit/>
            </a:bodyPr>
            <a:lstStyle/>
            <a:p>
              <a:r>
                <a:rPr lang="en-IN" sz="1400" dirty="0" smtClean="0">
                  <a:solidFill>
                    <a:schemeClr val="bg1"/>
                  </a:solidFill>
                </a:rPr>
                <a:t>Awareness | Reward | Stretch</a:t>
              </a:r>
              <a:endParaRPr lang="en-IN" sz="1400" dirty="0">
                <a:solidFill>
                  <a:schemeClr val="bg1"/>
                </a:solidFill>
              </a:endParaRPr>
            </a:p>
          </p:txBody>
        </p:sp>
        <p:sp>
          <p:nvSpPr>
            <p:cNvPr id="79" name="TextBox 78"/>
            <p:cNvSpPr txBox="1"/>
            <p:nvPr/>
          </p:nvSpPr>
          <p:spPr>
            <a:xfrm>
              <a:off x="6576227" y="6483082"/>
              <a:ext cx="1390662" cy="307777"/>
            </a:xfrm>
            <a:prstGeom prst="rect">
              <a:avLst/>
            </a:prstGeom>
            <a:noFill/>
          </p:spPr>
          <p:txBody>
            <a:bodyPr wrap="square" rtlCol="0">
              <a:spAutoFit/>
            </a:bodyPr>
            <a:lstStyle/>
            <a:p>
              <a:r>
                <a:rPr lang="en-IN" sz="1400" dirty="0" smtClean="0">
                  <a:solidFill>
                    <a:schemeClr val="bg1"/>
                  </a:solidFill>
                </a:rPr>
                <a:t>Reward | Retain</a:t>
              </a:r>
              <a:endParaRPr lang="en-IN" sz="1400" dirty="0">
                <a:solidFill>
                  <a:schemeClr val="bg1"/>
                </a:solidFill>
              </a:endParaRPr>
            </a:p>
          </p:txBody>
        </p:sp>
        <p:sp>
          <p:nvSpPr>
            <p:cNvPr id="80" name="TextBox 79"/>
            <p:cNvSpPr txBox="1"/>
            <p:nvPr/>
          </p:nvSpPr>
          <p:spPr>
            <a:xfrm>
              <a:off x="4259963" y="4000117"/>
              <a:ext cx="2113764" cy="307777"/>
            </a:xfrm>
            <a:prstGeom prst="rect">
              <a:avLst/>
            </a:prstGeom>
            <a:noFill/>
          </p:spPr>
          <p:txBody>
            <a:bodyPr wrap="square" rtlCol="0">
              <a:spAutoFit/>
            </a:bodyPr>
            <a:lstStyle/>
            <a:p>
              <a:r>
                <a:rPr lang="en-IN" sz="1400" dirty="0" smtClean="0">
                  <a:solidFill>
                    <a:schemeClr val="bg1"/>
                  </a:solidFill>
                </a:rPr>
                <a:t>Reward | Retain | Refer</a:t>
              </a:r>
              <a:endParaRPr lang="en-IN" sz="1400" dirty="0">
                <a:solidFill>
                  <a:schemeClr val="bg1"/>
                </a:solidFill>
              </a:endParaRPr>
            </a:p>
          </p:txBody>
        </p:sp>
      </p:grpSp>
    </p:spTree>
    <p:extLst>
      <p:ext uri="{BB962C8B-B14F-4D97-AF65-F5344CB8AC3E}">
        <p14:creationId xmlns:p14="http://schemas.microsoft.com/office/powerpoint/2010/main" val="40816175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3252" y="0"/>
            <a:ext cx="12218504" cy="6869035"/>
            <a:chOff x="-13252" y="0"/>
            <a:chExt cx="12218504" cy="6869035"/>
          </a:xfrm>
        </p:grpSpPr>
        <p:pic>
          <p:nvPicPr>
            <p:cNvPr id="18434" name="Picture 2" descr="http://www.lightinthetunnel.in/wp-content/uploads/2013/08/light_in_the_tunnel_video_backgroun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3252" y="0"/>
              <a:ext cx="12205252"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0" y="11035"/>
              <a:ext cx="12205252" cy="6858000"/>
            </a:xfrm>
            <a:prstGeom prst="rect">
              <a:avLst/>
            </a:prstGeom>
            <a:solidFill>
              <a:srgbClr val="00314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p:cNvSpPr>
            <a:spLocks noGrp="1"/>
          </p:cNvSpPr>
          <p:nvPr>
            <p:ph type="title"/>
          </p:nvPr>
        </p:nvSpPr>
        <p:spPr/>
        <p:txBody>
          <a:bodyPr/>
          <a:lstStyle/>
          <a:p>
            <a:r>
              <a:rPr lang="en-IN" dirty="0" smtClean="0">
                <a:solidFill>
                  <a:schemeClr val="bg1"/>
                </a:solidFill>
              </a:rPr>
              <a:t>Types of Campaigns</a:t>
            </a:r>
            <a:endParaRPr lang="en-IN" dirty="0">
              <a:solidFill>
                <a:schemeClr val="bg1"/>
              </a:solidFill>
            </a:endParaRPr>
          </a:p>
        </p:txBody>
      </p:sp>
      <p:sp>
        <p:nvSpPr>
          <p:cNvPr id="5" name="TextBox 4"/>
          <p:cNvSpPr txBox="1"/>
          <p:nvPr/>
        </p:nvSpPr>
        <p:spPr>
          <a:xfrm>
            <a:off x="545983" y="1364994"/>
            <a:ext cx="5014628" cy="461665"/>
          </a:xfrm>
          <a:prstGeom prst="rect">
            <a:avLst/>
          </a:prstGeom>
          <a:noFill/>
        </p:spPr>
        <p:txBody>
          <a:bodyPr wrap="square" rtlCol="0">
            <a:spAutoFit/>
          </a:bodyPr>
          <a:lstStyle/>
          <a:p>
            <a:r>
              <a:rPr lang="en-IN" sz="2400" dirty="0" smtClean="0">
                <a:solidFill>
                  <a:schemeClr val="bg1">
                    <a:lumMod val="75000"/>
                  </a:schemeClr>
                </a:solidFill>
              </a:rPr>
              <a:t>Customer Life-Cycle (CLC) Campaigns</a:t>
            </a:r>
            <a:endParaRPr lang="en-IN" sz="2400" dirty="0">
              <a:solidFill>
                <a:schemeClr val="bg1">
                  <a:lumMod val="75000"/>
                </a:schemeClr>
              </a:solidFill>
            </a:endParaRPr>
          </a:p>
        </p:txBody>
      </p:sp>
      <p:sp>
        <p:nvSpPr>
          <p:cNvPr id="6" name="TextBox 5"/>
          <p:cNvSpPr txBox="1"/>
          <p:nvPr/>
        </p:nvSpPr>
        <p:spPr>
          <a:xfrm>
            <a:off x="7647234" y="1352839"/>
            <a:ext cx="4068000" cy="3780000"/>
          </a:xfrm>
          <a:prstGeom prst="rect">
            <a:avLst/>
          </a:prstGeom>
          <a:noFill/>
        </p:spPr>
        <p:txBody>
          <a:bodyPr wrap="square" rtlCol="0">
            <a:prstTxWarp prst="textArchUp">
              <a:avLst/>
            </a:prstTxWarp>
            <a:spAutoFit/>
          </a:bodyPr>
          <a:lstStyle/>
          <a:p>
            <a:pPr algn="ctr"/>
            <a:r>
              <a:rPr lang="en-IN" sz="2800" dirty="0" smtClean="0">
                <a:solidFill>
                  <a:schemeClr val="bg1">
                    <a:lumMod val="75000"/>
                  </a:schemeClr>
                </a:solidFill>
              </a:rPr>
              <a:t>Promotional Campaigns</a:t>
            </a:r>
            <a:endParaRPr lang="en-IN" sz="2800" dirty="0">
              <a:solidFill>
                <a:schemeClr val="bg1">
                  <a:lumMod val="75000"/>
                </a:schemeClr>
              </a:solidFill>
            </a:endParaRPr>
          </a:p>
        </p:txBody>
      </p:sp>
      <p:sp>
        <p:nvSpPr>
          <p:cNvPr id="14" name="Donut 13"/>
          <p:cNvSpPr/>
          <p:nvPr/>
        </p:nvSpPr>
        <p:spPr>
          <a:xfrm>
            <a:off x="1059050" y="3251845"/>
            <a:ext cx="396000" cy="396000"/>
          </a:xfrm>
          <a:prstGeom prst="donu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Donut 15"/>
          <p:cNvSpPr/>
          <p:nvPr/>
        </p:nvSpPr>
        <p:spPr>
          <a:xfrm>
            <a:off x="2428747" y="3252077"/>
            <a:ext cx="396000" cy="396000"/>
          </a:xfrm>
          <a:prstGeom prst="donu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Donut 16"/>
          <p:cNvSpPr/>
          <p:nvPr/>
        </p:nvSpPr>
        <p:spPr>
          <a:xfrm>
            <a:off x="4107303" y="3249450"/>
            <a:ext cx="396000" cy="396000"/>
          </a:xfrm>
          <a:prstGeom prst="donu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8" name="Straight Connector 17"/>
          <p:cNvCxnSpPr>
            <a:stCxn id="14" idx="6"/>
            <a:endCxn id="16" idx="2"/>
          </p:cNvCxnSpPr>
          <p:nvPr/>
        </p:nvCxnSpPr>
        <p:spPr>
          <a:xfrm>
            <a:off x="1455050" y="3449845"/>
            <a:ext cx="973697" cy="2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6" idx="6"/>
            <a:endCxn id="17" idx="2"/>
          </p:cNvCxnSpPr>
          <p:nvPr/>
        </p:nvCxnSpPr>
        <p:spPr>
          <a:xfrm flipV="1">
            <a:off x="2824747" y="3447450"/>
            <a:ext cx="1282556" cy="26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8571" y="3735588"/>
            <a:ext cx="1789043" cy="338554"/>
          </a:xfrm>
          <a:prstGeom prst="rect">
            <a:avLst/>
          </a:prstGeom>
          <a:noFill/>
        </p:spPr>
        <p:txBody>
          <a:bodyPr wrap="square" rtlCol="0">
            <a:spAutoFit/>
          </a:bodyPr>
          <a:lstStyle/>
          <a:p>
            <a:pPr algn="ctr"/>
            <a:r>
              <a:rPr lang="en-IN" sz="1600" dirty="0" smtClean="0">
                <a:solidFill>
                  <a:schemeClr val="bg1"/>
                </a:solidFill>
              </a:rPr>
              <a:t>Welcome</a:t>
            </a:r>
            <a:endParaRPr lang="en-IN" sz="1600" dirty="0">
              <a:solidFill>
                <a:schemeClr val="bg1"/>
              </a:solidFill>
            </a:endParaRPr>
          </a:p>
        </p:txBody>
      </p:sp>
      <p:sp>
        <p:nvSpPr>
          <p:cNvPr id="24" name="TextBox 23"/>
          <p:cNvSpPr txBox="1"/>
          <p:nvPr/>
        </p:nvSpPr>
        <p:spPr>
          <a:xfrm>
            <a:off x="1732225" y="3754950"/>
            <a:ext cx="1789043" cy="584775"/>
          </a:xfrm>
          <a:prstGeom prst="rect">
            <a:avLst/>
          </a:prstGeom>
          <a:noFill/>
        </p:spPr>
        <p:txBody>
          <a:bodyPr wrap="square" rtlCol="0">
            <a:spAutoFit/>
          </a:bodyPr>
          <a:lstStyle/>
          <a:p>
            <a:pPr algn="ctr"/>
            <a:r>
              <a:rPr lang="en-IN" sz="1600" dirty="0" smtClean="0">
                <a:solidFill>
                  <a:schemeClr val="bg1"/>
                </a:solidFill>
              </a:rPr>
              <a:t>Thank You</a:t>
            </a:r>
          </a:p>
          <a:p>
            <a:pPr algn="ctr"/>
            <a:r>
              <a:rPr lang="en-IN" sz="1600" dirty="0" smtClean="0">
                <a:solidFill>
                  <a:schemeClr val="bg1"/>
                </a:solidFill>
              </a:rPr>
              <a:t>Congratulations</a:t>
            </a:r>
            <a:endParaRPr lang="en-IN" sz="1600" dirty="0">
              <a:solidFill>
                <a:schemeClr val="bg1"/>
              </a:solidFill>
            </a:endParaRPr>
          </a:p>
        </p:txBody>
      </p:sp>
      <p:sp>
        <p:nvSpPr>
          <p:cNvPr id="25" name="TextBox 24"/>
          <p:cNvSpPr txBox="1"/>
          <p:nvPr/>
        </p:nvSpPr>
        <p:spPr>
          <a:xfrm>
            <a:off x="3446115" y="3735514"/>
            <a:ext cx="1789043" cy="584775"/>
          </a:xfrm>
          <a:prstGeom prst="rect">
            <a:avLst/>
          </a:prstGeom>
          <a:noFill/>
        </p:spPr>
        <p:txBody>
          <a:bodyPr wrap="square" rtlCol="0">
            <a:spAutoFit/>
          </a:bodyPr>
          <a:lstStyle/>
          <a:p>
            <a:pPr algn="ctr"/>
            <a:r>
              <a:rPr lang="en-IN" sz="1600" dirty="0" smtClean="0">
                <a:solidFill>
                  <a:schemeClr val="bg1"/>
                </a:solidFill>
              </a:rPr>
              <a:t>Feedback</a:t>
            </a:r>
          </a:p>
          <a:p>
            <a:pPr algn="ctr"/>
            <a:r>
              <a:rPr lang="en-IN" sz="1600" dirty="0" smtClean="0">
                <a:solidFill>
                  <a:schemeClr val="bg1"/>
                </a:solidFill>
              </a:rPr>
              <a:t>Product Review</a:t>
            </a:r>
            <a:endParaRPr lang="en-IN" sz="1600" dirty="0">
              <a:solidFill>
                <a:schemeClr val="bg1"/>
              </a:solidFill>
            </a:endParaRP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718" y="2349287"/>
            <a:ext cx="718664" cy="873376"/>
          </a:xfrm>
          <a:prstGeom prst="rect">
            <a:avLst/>
          </a:prstGeom>
        </p:spPr>
      </p:pic>
      <p:grpSp>
        <p:nvGrpSpPr>
          <p:cNvPr id="41" name="Group 40"/>
          <p:cNvGrpSpPr/>
          <p:nvPr/>
        </p:nvGrpSpPr>
        <p:grpSpPr>
          <a:xfrm>
            <a:off x="4340768" y="2449677"/>
            <a:ext cx="1096990" cy="826074"/>
            <a:chOff x="3850712" y="1875404"/>
            <a:chExt cx="1096990" cy="826074"/>
          </a:xfrm>
        </p:grpSpPr>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4794" y="1973248"/>
              <a:ext cx="812908" cy="728230"/>
            </a:xfrm>
            <a:prstGeom prst="rect">
              <a:avLst/>
            </a:prstGeom>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0712" y="1875404"/>
              <a:ext cx="701106" cy="628074"/>
            </a:xfrm>
            <a:prstGeom prst="rect">
              <a:avLst/>
            </a:prstGeom>
          </p:spPr>
        </p:pic>
      </p:grpSp>
      <p:sp>
        <p:nvSpPr>
          <p:cNvPr id="44" name="TextBox 43"/>
          <p:cNvSpPr txBox="1"/>
          <p:nvPr/>
        </p:nvSpPr>
        <p:spPr>
          <a:xfrm>
            <a:off x="422019" y="1950774"/>
            <a:ext cx="1789043" cy="338554"/>
          </a:xfrm>
          <a:prstGeom prst="rect">
            <a:avLst/>
          </a:prstGeom>
          <a:noFill/>
        </p:spPr>
        <p:txBody>
          <a:bodyPr wrap="square" rtlCol="0">
            <a:spAutoFit/>
          </a:bodyPr>
          <a:lstStyle/>
          <a:p>
            <a:pPr algn="ctr"/>
            <a:r>
              <a:rPr lang="en-IN" sz="1600" dirty="0" smtClean="0">
                <a:solidFill>
                  <a:schemeClr val="bg1"/>
                </a:solidFill>
              </a:rPr>
              <a:t>First Purchase</a:t>
            </a:r>
            <a:endParaRPr lang="en-IN" sz="1600" dirty="0">
              <a:solidFill>
                <a:schemeClr val="bg1"/>
              </a:solidFill>
            </a:endParaRPr>
          </a:p>
        </p:txBody>
      </p:sp>
      <p:grpSp>
        <p:nvGrpSpPr>
          <p:cNvPr id="18445" name="Group 18444"/>
          <p:cNvGrpSpPr/>
          <p:nvPr/>
        </p:nvGrpSpPr>
        <p:grpSpPr>
          <a:xfrm>
            <a:off x="3038640" y="1945918"/>
            <a:ext cx="3738152" cy="338554"/>
            <a:chOff x="3038640" y="2070989"/>
            <a:chExt cx="3738152" cy="338554"/>
          </a:xfrm>
        </p:grpSpPr>
        <p:sp>
          <p:nvSpPr>
            <p:cNvPr id="45" name="TextBox 44"/>
            <p:cNvSpPr txBox="1"/>
            <p:nvPr/>
          </p:nvSpPr>
          <p:spPr>
            <a:xfrm>
              <a:off x="4154640" y="2070989"/>
              <a:ext cx="1506152" cy="338554"/>
            </a:xfrm>
            <a:prstGeom prst="rect">
              <a:avLst/>
            </a:prstGeom>
            <a:noFill/>
          </p:spPr>
          <p:txBody>
            <a:bodyPr wrap="square" rtlCol="0">
              <a:spAutoFit/>
            </a:bodyPr>
            <a:lstStyle/>
            <a:p>
              <a:pPr algn="ctr"/>
              <a:r>
                <a:rPr lang="en-IN" sz="1600" dirty="0" smtClean="0">
                  <a:solidFill>
                    <a:schemeClr val="bg1"/>
                  </a:solidFill>
                </a:rPr>
                <a:t>All Purchases</a:t>
              </a:r>
              <a:endParaRPr lang="en-IN" sz="1600" dirty="0">
                <a:solidFill>
                  <a:schemeClr val="bg1"/>
                </a:solidFill>
              </a:endParaRPr>
            </a:p>
          </p:txBody>
        </p:sp>
        <p:cxnSp>
          <p:nvCxnSpPr>
            <p:cNvPr id="46" name="Straight Arrow Connector 45"/>
            <p:cNvCxnSpPr>
              <a:stCxn id="45" idx="3"/>
            </p:cNvCxnSpPr>
            <p:nvPr/>
          </p:nvCxnSpPr>
          <p:spPr>
            <a:xfrm>
              <a:off x="5660792" y="2240266"/>
              <a:ext cx="1116000" cy="153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5" idx="1"/>
            </p:cNvCxnSpPr>
            <p:nvPr/>
          </p:nvCxnSpPr>
          <p:spPr>
            <a:xfrm flipH="1">
              <a:off x="3038640" y="2240266"/>
              <a:ext cx="1116000" cy="153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66" name="Donut 65"/>
          <p:cNvSpPr/>
          <p:nvPr/>
        </p:nvSpPr>
        <p:spPr>
          <a:xfrm>
            <a:off x="5521533" y="3247907"/>
            <a:ext cx="396000" cy="396000"/>
          </a:xfrm>
          <a:prstGeom prst="donu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67" name="Straight Connector 66"/>
          <p:cNvCxnSpPr>
            <a:stCxn id="17" idx="6"/>
            <a:endCxn id="66" idx="2"/>
          </p:cNvCxnSpPr>
          <p:nvPr/>
        </p:nvCxnSpPr>
        <p:spPr>
          <a:xfrm flipV="1">
            <a:off x="4503303" y="3445907"/>
            <a:ext cx="1018230" cy="1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076640" y="3758610"/>
            <a:ext cx="1274055" cy="584775"/>
          </a:xfrm>
          <a:prstGeom prst="rect">
            <a:avLst/>
          </a:prstGeom>
          <a:noFill/>
        </p:spPr>
        <p:txBody>
          <a:bodyPr wrap="square" rtlCol="0">
            <a:spAutoFit/>
          </a:bodyPr>
          <a:lstStyle/>
          <a:p>
            <a:pPr algn="ctr"/>
            <a:r>
              <a:rPr lang="en-IN" sz="1600" dirty="0" smtClean="0">
                <a:solidFill>
                  <a:schemeClr val="bg1"/>
                </a:solidFill>
              </a:rPr>
              <a:t>Festival </a:t>
            </a:r>
          </a:p>
          <a:p>
            <a:pPr algn="ctr"/>
            <a:r>
              <a:rPr lang="en-IN" sz="1600" dirty="0" smtClean="0">
                <a:solidFill>
                  <a:schemeClr val="bg1"/>
                </a:solidFill>
              </a:rPr>
              <a:t>Campaigns</a:t>
            </a:r>
            <a:endParaRPr lang="en-IN" sz="1600" dirty="0">
              <a:solidFill>
                <a:schemeClr val="bg1"/>
              </a:solidFill>
            </a:endParaRPr>
          </a:p>
        </p:txBody>
      </p:sp>
      <p:grpSp>
        <p:nvGrpSpPr>
          <p:cNvPr id="18440" name="Group 18439"/>
          <p:cNvGrpSpPr/>
          <p:nvPr/>
        </p:nvGrpSpPr>
        <p:grpSpPr>
          <a:xfrm>
            <a:off x="5335469" y="365034"/>
            <a:ext cx="6222409" cy="6163288"/>
            <a:chOff x="5036739" y="359252"/>
            <a:chExt cx="6222409" cy="6163288"/>
          </a:xfrm>
        </p:grpSpPr>
        <p:sp>
          <p:nvSpPr>
            <p:cNvPr id="72" name="Donut 71"/>
            <p:cNvSpPr/>
            <p:nvPr/>
          </p:nvSpPr>
          <p:spPr>
            <a:xfrm>
              <a:off x="9203509" y="3245439"/>
              <a:ext cx="396000" cy="396000"/>
            </a:xfrm>
            <a:prstGeom prst="donu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endParaRPr>
            </a:p>
          </p:txBody>
        </p:sp>
        <p:cxnSp>
          <p:nvCxnSpPr>
            <p:cNvPr id="73" name="Straight Connector 72"/>
            <p:cNvCxnSpPr>
              <a:endCxn id="72" idx="2"/>
            </p:cNvCxnSpPr>
            <p:nvPr/>
          </p:nvCxnSpPr>
          <p:spPr>
            <a:xfrm>
              <a:off x="7243361" y="3438312"/>
              <a:ext cx="1960148" cy="5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439" name="Group 18438"/>
            <p:cNvGrpSpPr/>
            <p:nvPr/>
          </p:nvGrpSpPr>
          <p:grpSpPr>
            <a:xfrm>
              <a:off x="5036739" y="359252"/>
              <a:ext cx="6222409" cy="6163288"/>
              <a:chOff x="5036739" y="359252"/>
              <a:chExt cx="6222409" cy="6163288"/>
            </a:xfrm>
          </p:grpSpPr>
          <p:grpSp>
            <p:nvGrpSpPr>
              <p:cNvPr id="18432" name="Group 18431"/>
              <p:cNvGrpSpPr/>
              <p:nvPr/>
            </p:nvGrpSpPr>
            <p:grpSpPr>
              <a:xfrm>
                <a:off x="5036739" y="359252"/>
                <a:ext cx="6222409" cy="6163288"/>
                <a:chOff x="3173071" y="359252"/>
                <a:chExt cx="6222409" cy="6163288"/>
              </a:xfrm>
            </p:grpSpPr>
            <p:sp>
              <p:nvSpPr>
                <p:cNvPr id="53" name="Donut 52"/>
                <p:cNvSpPr/>
                <p:nvPr/>
              </p:nvSpPr>
              <p:spPr>
                <a:xfrm>
                  <a:off x="6634621" y="2073391"/>
                  <a:ext cx="396000" cy="396000"/>
                </a:xfrm>
                <a:prstGeom prst="donu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endParaRPr>
                </a:p>
              </p:txBody>
            </p:sp>
            <p:sp>
              <p:nvSpPr>
                <p:cNvPr id="54" name="Donut 53"/>
                <p:cNvSpPr/>
                <p:nvPr/>
              </p:nvSpPr>
              <p:spPr>
                <a:xfrm>
                  <a:off x="6701807" y="4370985"/>
                  <a:ext cx="396000" cy="396000"/>
                </a:xfrm>
                <a:prstGeom prst="donu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endParaRPr>
                </a:p>
              </p:txBody>
            </p:sp>
            <p:sp>
              <p:nvSpPr>
                <p:cNvPr id="52" name="Arc 51"/>
                <p:cNvSpPr/>
                <p:nvPr/>
              </p:nvSpPr>
              <p:spPr>
                <a:xfrm rot="5400000">
                  <a:off x="3692484" y="235719"/>
                  <a:ext cx="3075090" cy="3326303"/>
                </a:xfrm>
                <a:prstGeom prst="arc">
                  <a:avLst>
                    <a:gd name="adj1" fmla="val 17415622"/>
                    <a:gd name="adj2" fmla="val 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p>
              </p:txBody>
            </p:sp>
            <p:sp>
              <p:nvSpPr>
                <p:cNvPr id="56" name="Arc 55"/>
                <p:cNvSpPr/>
                <p:nvPr/>
              </p:nvSpPr>
              <p:spPr>
                <a:xfrm rot="16200000" flipV="1">
                  <a:off x="3692484" y="3321843"/>
                  <a:ext cx="3075090" cy="3326303"/>
                </a:xfrm>
                <a:prstGeom prst="arc">
                  <a:avLst>
                    <a:gd name="adj1" fmla="val 17415622"/>
                    <a:gd name="adj2" fmla="val 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p>
              </p:txBody>
            </p:sp>
            <p:sp>
              <p:nvSpPr>
                <p:cNvPr id="57" name="TextBox 56"/>
                <p:cNvSpPr txBox="1"/>
                <p:nvPr/>
              </p:nvSpPr>
              <p:spPr>
                <a:xfrm>
                  <a:off x="7697865" y="4144247"/>
                  <a:ext cx="1697615" cy="338554"/>
                </a:xfrm>
                <a:prstGeom prst="rect">
                  <a:avLst/>
                </a:prstGeom>
                <a:noFill/>
              </p:spPr>
              <p:txBody>
                <a:bodyPr wrap="square" rtlCol="0">
                  <a:spAutoFit/>
                </a:bodyPr>
                <a:lstStyle/>
                <a:p>
                  <a:r>
                    <a:rPr lang="en-IN" sz="1600" dirty="0" smtClean="0">
                      <a:solidFill>
                        <a:schemeClr val="bg1"/>
                      </a:solidFill>
                    </a:rPr>
                    <a:t>Cross-Shop</a:t>
                  </a:r>
                </a:p>
              </p:txBody>
            </p:sp>
            <p:sp>
              <p:nvSpPr>
                <p:cNvPr id="58" name="TextBox 57"/>
                <p:cNvSpPr txBox="1"/>
                <p:nvPr/>
              </p:nvSpPr>
              <p:spPr>
                <a:xfrm>
                  <a:off x="6929918" y="1829627"/>
                  <a:ext cx="2146946" cy="338554"/>
                </a:xfrm>
                <a:prstGeom prst="rect">
                  <a:avLst/>
                </a:prstGeom>
                <a:noFill/>
              </p:spPr>
              <p:txBody>
                <a:bodyPr wrap="square" rtlCol="0">
                  <a:spAutoFit/>
                </a:bodyPr>
                <a:lstStyle/>
                <a:p>
                  <a:r>
                    <a:rPr lang="en-IN" sz="1600" dirty="0" smtClean="0">
                      <a:solidFill>
                        <a:schemeClr val="bg1"/>
                      </a:solidFill>
                    </a:rPr>
                    <a:t>Lead Generation</a:t>
                  </a:r>
                </a:p>
              </p:txBody>
            </p:sp>
            <p:sp>
              <p:nvSpPr>
                <p:cNvPr id="59" name="TextBox 58"/>
                <p:cNvSpPr txBox="1"/>
                <p:nvPr/>
              </p:nvSpPr>
              <p:spPr>
                <a:xfrm>
                  <a:off x="7607868" y="2180839"/>
                  <a:ext cx="1697615" cy="338554"/>
                </a:xfrm>
                <a:prstGeom prst="rect">
                  <a:avLst/>
                </a:prstGeom>
                <a:noFill/>
              </p:spPr>
              <p:txBody>
                <a:bodyPr wrap="square" rtlCol="0">
                  <a:spAutoFit/>
                </a:bodyPr>
                <a:lstStyle/>
                <a:p>
                  <a:r>
                    <a:rPr lang="en-IN" sz="1600" dirty="0" smtClean="0">
                      <a:solidFill>
                        <a:schemeClr val="bg1"/>
                      </a:solidFill>
                    </a:rPr>
                    <a:t>Prospecting</a:t>
                  </a:r>
                </a:p>
              </p:txBody>
            </p:sp>
            <p:sp>
              <p:nvSpPr>
                <p:cNvPr id="60" name="Arc 59"/>
                <p:cNvSpPr/>
                <p:nvPr/>
              </p:nvSpPr>
              <p:spPr>
                <a:xfrm rot="5400000">
                  <a:off x="3858635" y="-309825"/>
                  <a:ext cx="3075090" cy="4413244"/>
                </a:xfrm>
                <a:prstGeom prst="arc">
                  <a:avLst>
                    <a:gd name="adj1" fmla="val 17415622"/>
                    <a:gd name="adj2" fmla="val 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p>
              </p:txBody>
            </p:sp>
            <p:sp>
              <p:nvSpPr>
                <p:cNvPr id="61" name="Donut 60"/>
                <p:cNvSpPr/>
                <p:nvPr/>
              </p:nvSpPr>
              <p:spPr>
                <a:xfrm>
                  <a:off x="7249753" y="2225737"/>
                  <a:ext cx="396000" cy="396000"/>
                </a:xfrm>
                <a:prstGeom prst="donu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endParaRPr>
                </a:p>
              </p:txBody>
            </p:sp>
            <p:sp>
              <p:nvSpPr>
                <p:cNvPr id="62" name="Arc 61"/>
                <p:cNvSpPr/>
                <p:nvPr/>
              </p:nvSpPr>
              <p:spPr>
                <a:xfrm rot="16200000" flipV="1">
                  <a:off x="3842148" y="2778373"/>
                  <a:ext cx="3075090" cy="4413244"/>
                </a:xfrm>
                <a:prstGeom prst="arc">
                  <a:avLst>
                    <a:gd name="adj1" fmla="val 17415622"/>
                    <a:gd name="adj2" fmla="val 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p>
              </p:txBody>
            </p:sp>
            <p:sp>
              <p:nvSpPr>
                <p:cNvPr id="63" name="Donut 62"/>
                <p:cNvSpPr/>
                <p:nvPr/>
              </p:nvSpPr>
              <p:spPr>
                <a:xfrm>
                  <a:off x="7304602" y="4166262"/>
                  <a:ext cx="396000" cy="396000"/>
                </a:xfrm>
                <a:prstGeom prst="donu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tx1"/>
                    </a:solidFill>
                  </a:endParaRPr>
                </a:p>
              </p:txBody>
            </p:sp>
          </p:grpSp>
          <p:sp>
            <p:nvSpPr>
              <p:cNvPr id="74" name="TextBox 73"/>
              <p:cNvSpPr txBox="1"/>
              <p:nvPr/>
            </p:nvSpPr>
            <p:spPr>
              <a:xfrm>
                <a:off x="9359506" y="3113248"/>
                <a:ext cx="1789043" cy="584775"/>
              </a:xfrm>
              <a:prstGeom prst="rect">
                <a:avLst/>
              </a:prstGeom>
              <a:noFill/>
            </p:spPr>
            <p:txBody>
              <a:bodyPr wrap="square" rtlCol="0">
                <a:spAutoFit/>
              </a:bodyPr>
              <a:lstStyle/>
              <a:p>
                <a:pPr algn="ctr"/>
                <a:r>
                  <a:rPr lang="en-IN" sz="1600" dirty="0" smtClean="0">
                    <a:solidFill>
                      <a:schemeClr val="bg1"/>
                    </a:solidFill>
                  </a:rPr>
                  <a:t>Promotional Events</a:t>
                </a:r>
                <a:endParaRPr lang="en-IN" sz="1600" dirty="0">
                  <a:solidFill>
                    <a:schemeClr val="bg1"/>
                  </a:solidFill>
                </a:endParaRPr>
              </a:p>
            </p:txBody>
          </p:sp>
          <p:sp>
            <p:nvSpPr>
              <p:cNvPr id="75" name="TextBox 74"/>
              <p:cNvSpPr txBox="1"/>
              <p:nvPr/>
            </p:nvSpPr>
            <p:spPr>
              <a:xfrm>
                <a:off x="8901795" y="4568985"/>
                <a:ext cx="2232146" cy="338554"/>
              </a:xfrm>
              <a:prstGeom prst="rect">
                <a:avLst/>
              </a:prstGeom>
              <a:noFill/>
            </p:spPr>
            <p:txBody>
              <a:bodyPr wrap="square" rtlCol="0">
                <a:spAutoFit/>
              </a:bodyPr>
              <a:lstStyle/>
              <a:p>
                <a:r>
                  <a:rPr lang="en-IN" sz="1600" dirty="0" smtClean="0">
                    <a:solidFill>
                      <a:schemeClr val="bg1"/>
                    </a:solidFill>
                  </a:rPr>
                  <a:t>Trade Drivers</a:t>
                </a:r>
              </a:p>
            </p:txBody>
          </p:sp>
        </p:grpSp>
      </p:grpSp>
      <p:sp>
        <p:nvSpPr>
          <p:cNvPr id="77" name="TextBox 76"/>
          <p:cNvSpPr txBox="1"/>
          <p:nvPr/>
        </p:nvSpPr>
        <p:spPr>
          <a:xfrm>
            <a:off x="404239" y="5987355"/>
            <a:ext cx="4581814" cy="307777"/>
          </a:xfrm>
          <a:prstGeom prst="rect">
            <a:avLst/>
          </a:prstGeom>
          <a:noFill/>
        </p:spPr>
        <p:txBody>
          <a:bodyPr wrap="square" rtlCol="0">
            <a:spAutoFit/>
          </a:bodyPr>
          <a:lstStyle/>
          <a:p>
            <a:r>
              <a:rPr lang="en-IN" sz="1400" dirty="0" smtClean="0">
                <a:solidFill>
                  <a:schemeClr val="bg1"/>
                </a:solidFill>
              </a:rPr>
              <a:t>Awareness| Reward | Retain | Stretch | Refer | Win-back</a:t>
            </a:r>
            <a:endParaRPr lang="en-IN" sz="1400" dirty="0">
              <a:solidFill>
                <a:schemeClr val="bg1"/>
              </a:solidFill>
            </a:endParaRPr>
          </a:p>
        </p:txBody>
      </p:sp>
      <p:sp>
        <p:nvSpPr>
          <p:cNvPr id="82" name="Donut 81"/>
          <p:cNvSpPr/>
          <p:nvPr/>
        </p:nvSpPr>
        <p:spPr>
          <a:xfrm>
            <a:off x="7001356" y="3247907"/>
            <a:ext cx="396000" cy="396000"/>
          </a:xfrm>
          <a:prstGeom prst="donu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83" name="Straight Connector 82"/>
          <p:cNvCxnSpPr>
            <a:stCxn id="66" idx="6"/>
            <a:endCxn id="82" idx="2"/>
          </p:cNvCxnSpPr>
          <p:nvPr/>
        </p:nvCxnSpPr>
        <p:spPr>
          <a:xfrm>
            <a:off x="5917533" y="3445907"/>
            <a:ext cx="10838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326287" y="3758610"/>
            <a:ext cx="1789043" cy="584775"/>
          </a:xfrm>
          <a:prstGeom prst="rect">
            <a:avLst/>
          </a:prstGeom>
          <a:noFill/>
        </p:spPr>
        <p:txBody>
          <a:bodyPr wrap="square" rtlCol="0">
            <a:spAutoFit/>
          </a:bodyPr>
          <a:lstStyle/>
          <a:p>
            <a:pPr algn="ctr"/>
            <a:r>
              <a:rPr lang="en-IN" sz="1600" dirty="0" smtClean="0">
                <a:solidFill>
                  <a:schemeClr val="bg1"/>
                </a:solidFill>
              </a:rPr>
              <a:t>Win-back Campaigns</a:t>
            </a:r>
            <a:endParaRPr lang="en-IN" sz="1600" dirty="0">
              <a:solidFill>
                <a:schemeClr val="bg1"/>
              </a:solidFill>
            </a:endParaRPr>
          </a:p>
        </p:txBody>
      </p:sp>
      <p:sp>
        <p:nvSpPr>
          <p:cNvPr id="18443" name="Oval 18442"/>
          <p:cNvSpPr/>
          <p:nvPr/>
        </p:nvSpPr>
        <p:spPr>
          <a:xfrm>
            <a:off x="7770952" y="1521052"/>
            <a:ext cx="3780000" cy="3780000"/>
          </a:xfrm>
          <a:prstGeom prst="ellipse">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44" name="Rounded Rectangle 18443"/>
          <p:cNvSpPr/>
          <p:nvPr/>
        </p:nvSpPr>
        <p:spPr>
          <a:xfrm>
            <a:off x="406399" y="1823009"/>
            <a:ext cx="7327815" cy="3090312"/>
          </a:xfrm>
          <a:prstGeom prst="roundRect">
            <a:avLst>
              <a:gd name="adj" fmla="val 10150"/>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p:cNvSpPr txBox="1"/>
          <p:nvPr/>
        </p:nvSpPr>
        <p:spPr>
          <a:xfrm>
            <a:off x="416855" y="5558773"/>
            <a:ext cx="4581814" cy="338554"/>
          </a:xfrm>
          <a:prstGeom prst="rect">
            <a:avLst/>
          </a:prstGeom>
          <a:noFill/>
        </p:spPr>
        <p:txBody>
          <a:bodyPr wrap="square" rtlCol="0">
            <a:spAutoFit/>
          </a:bodyPr>
          <a:lstStyle/>
          <a:p>
            <a:r>
              <a:rPr lang="en-IN" sz="1600" dirty="0" smtClean="0">
                <a:solidFill>
                  <a:schemeClr val="bg1"/>
                </a:solidFill>
              </a:rPr>
              <a:t>Campaign Strategies</a:t>
            </a:r>
            <a:endParaRPr lang="en-IN" sz="1600" dirty="0">
              <a:solidFill>
                <a:schemeClr val="bg1"/>
              </a:solidFill>
            </a:endParaRPr>
          </a:p>
        </p:txBody>
      </p:sp>
      <p:cxnSp>
        <p:nvCxnSpPr>
          <p:cNvPr id="18447" name="Straight Connector 18446"/>
          <p:cNvCxnSpPr/>
          <p:nvPr/>
        </p:nvCxnSpPr>
        <p:spPr>
          <a:xfrm>
            <a:off x="296214" y="5442721"/>
            <a:ext cx="11419020"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7420835" y="5994535"/>
            <a:ext cx="4581814" cy="307777"/>
          </a:xfrm>
          <a:prstGeom prst="rect">
            <a:avLst/>
          </a:prstGeom>
          <a:noFill/>
        </p:spPr>
        <p:txBody>
          <a:bodyPr wrap="square" rtlCol="0">
            <a:spAutoFit/>
          </a:bodyPr>
          <a:lstStyle/>
          <a:p>
            <a:r>
              <a:rPr lang="en-IN" sz="1400" dirty="0" smtClean="0">
                <a:solidFill>
                  <a:schemeClr val="bg1"/>
                </a:solidFill>
              </a:rPr>
              <a:t>Direct Mail | E-Mail | SMS</a:t>
            </a:r>
            <a:endParaRPr lang="en-IN" sz="1400" dirty="0">
              <a:solidFill>
                <a:schemeClr val="bg1"/>
              </a:solidFill>
            </a:endParaRPr>
          </a:p>
        </p:txBody>
      </p:sp>
      <p:sp>
        <p:nvSpPr>
          <p:cNvPr id="94" name="TextBox 93"/>
          <p:cNvSpPr txBox="1"/>
          <p:nvPr/>
        </p:nvSpPr>
        <p:spPr>
          <a:xfrm>
            <a:off x="7433451" y="5565953"/>
            <a:ext cx="4581814" cy="338554"/>
          </a:xfrm>
          <a:prstGeom prst="rect">
            <a:avLst/>
          </a:prstGeom>
          <a:noFill/>
        </p:spPr>
        <p:txBody>
          <a:bodyPr wrap="square" rtlCol="0">
            <a:spAutoFit/>
          </a:bodyPr>
          <a:lstStyle/>
          <a:p>
            <a:r>
              <a:rPr lang="en-IN" sz="1600" dirty="0" smtClean="0">
                <a:solidFill>
                  <a:schemeClr val="bg1"/>
                </a:solidFill>
              </a:rPr>
              <a:t>Campaign Channels</a:t>
            </a:r>
            <a:endParaRPr lang="en-IN" sz="1600" dirty="0">
              <a:solidFill>
                <a:schemeClr val="bg1"/>
              </a:solidFill>
            </a:endParaRPr>
          </a:p>
        </p:txBody>
      </p:sp>
    </p:spTree>
    <p:extLst>
      <p:ext uri="{BB962C8B-B14F-4D97-AF65-F5344CB8AC3E}">
        <p14:creationId xmlns:p14="http://schemas.microsoft.com/office/powerpoint/2010/main" val="16480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445"/>
                                        </p:tgtEl>
                                        <p:attrNameLst>
                                          <p:attrName>style.visibility</p:attrName>
                                        </p:attrNameLst>
                                      </p:cBhvr>
                                      <p:to>
                                        <p:strVal val="visible"/>
                                      </p:to>
                                    </p:set>
                                    <p:animEffect transition="in" filter="fade">
                                      <p:cBhvr>
                                        <p:cTn id="23" dur="500"/>
                                        <p:tgtEl>
                                          <p:spTgt spid="18445"/>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fade">
                                      <p:cBhvr>
                                        <p:cTn id="64" dur="500"/>
                                        <p:tgtEl>
                                          <p:spTgt spid="8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500"/>
                                        <p:tgtEl>
                                          <p:spTgt spid="8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fade">
                                      <p:cBhvr>
                                        <p:cTn id="70" dur="500"/>
                                        <p:tgtEl>
                                          <p:spTgt spid="8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444"/>
                                        </p:tgtEl>
                                        <p:attrNameLst>
                                          <p:attrName>style.visibility</p:attrName>
                                        </p:attrNameLst>
                                      </p:cBhvr>
                                      <p:to>
                                        <p:strVal val="visible"/>
                                      </p:to>
                                    </p:set>
                                    <p:animEffect transition="in" filter="fade">
                                      <p:cBhvr>
                                        <p:cTn id="75" dur="500"/>
                                        <p:tgtEl>
                                          <p:spTgt spid="1844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500"/>
                                        <p:tgtEl>
                                          <p:spTgt spid="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8440"/>
                                        </p:tgtEl>
                                        <p:attrNameLst>
                                          <p:attrName>style.visibility</p:attrName>
                                        </p:attrNameLst>
                                      </p:cBhvr>
                                      <p:to>
                                        <p:strVal val="visible"/>
                                      </p:to>
                                    </p:set>
                                    <p:animEffect transition="in" filter="fade">
                                      <p:cBhvr>
                                        <p:cTn id="83" dur="500"/>
                                        <p:tgtEl>
                                          <p:spTgt spid="1844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8443"/>
                                        </p:tgtEl>
                                        <p:attrNameLst>
                                          <p:attrName>style.visibility</p:attrName>
                                        </p:attrNameLst>
                                      </p:cBhvr>
                                      <p:to>
                                        <p:strVal val="visible"/>
                                      </p:to>
                                    </p:set>
                                    <p:animEffect transition="in" filter="fade">
                                      <p:cBhvr>
                                        <p:cTn id="88" dur="500"/>
                                        <p:tgtEl>
                                          <p:spTgt spid="1844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8447"/>
                                        </p:tgtEl>
                                        <p:attrNameLst>
                                          <p:attrName>style.visibility</p:attrName>
                                        </p:attrNameLst>
                                      </p:cBhvr>
                                      <p:to>
                                        <p:strVal val="visible"/>
                                      </p:to>
                                    </p:set>
                                    <p:animEffect transition="in" filter="fade">
                                      <p:cBhvr>
                                        <p:cTn id="96" dur="500"/>
                                        <p:tgtEl>
                                          <p:spTgt spid="1844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fade">
                                      <p:cBhvr>
                                        <p:cTn id="99" dur="500"/>
                                        <p:tgtEl>
                                          <p:spTgt spid="9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500"/>
                                        <p:tgtEl>
                                          <p:spTgt spid="7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94"/>
                                        </p:tgtEl>
                                        <p:attrNameLst>
                                          <p:attrName>style.visibility</p:attrName>
                                        </p:attrNameLst>
                                      </p:cBhvr>
                                      <p:to>
                                        <p:strVal val="visible"/>
                                      </p:to>
                                    </p:set>
                                    <p:animEffect transition="in" filter="fade">
                                      <p:cBhvr>
                                        <p:cTn id="107" dur="500"/>
                                        <p:tgtEl>
                                          <p:spTgt spid="9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3"/>
                                        </p:tgtEl>
                                        <p:attrNameLst>
                                          <p:attrName>style.visibility</p:attrName>
                                        </p:attrNameLst>
                                      </p:cBhvr>
                                      <p:to>
                                        <p:strVal val="visible"/>
                                      </p:to>
                                    </p:set>
                                    <p:animEffect transition="in" filter="fade">
                                      <p:cBhvr>
                                        <p:cTn id="11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4" grpId="0" animBg="1"/>
      <p:bldP spid="16" grpId="0" animBg="1"/>
      <p:bldP spid="17" grpId="0" animBg="1"/>
      <p:bldP spid="22" grpId="0"/>
      <p:bldP spid="24" grpId="0"/>
      <p:bldP spid="25" grpId="0"/>
      <p:bldP spid="44" grpId="0"/>
      <p:bldP spid="66" grpId="0" animBg="1"/>
      <p:bldP spid="70" grpId="0"/>
      <p:bldP spid="77" grpId="0"/>
      <p:bldP spid="82" grpId="0" animBg="1"/>
      <p:bldP spid="84" grpId="0"/>
      <p:bldP spid="18443" grpId="0" animBg="1"/>
      <p:bldP spid="18444" grpId="0" animBg="1"/>
      <p:bldP spid="90" grpId="0"/>
      <p:bldP spid="93" grpId="0"/>
      <p:bldP spid="9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Campaign Management Framework</a:t>
            </a:r>
            <a:endParaRPr lang="en-IN" dirty="0"/>
          </a:p>
        </p:txBody>
      </p:sp>
      <p:grpSp>
        <p:nvGrpSpPr>
          <p:cNvPr id="12" name="Group 11"/>
          <p:cNvGrpSpPr/>
          <p:nvPr/>
        </p:nvGrpSpPr>
        <p:grpSpPr>
          <a:xfrm>
            <a:off x="4684146" y="1378038"/>
            <a:ext cx="2526291" cy="2533087"/>
            <a:chOff x="4684146" y="1378038"/>
            <a:chExt cx="2526291" cy="2533087"/>
          </a:xfrm>
        </p:grpSpPr>
        <p:sp>
          <p:nvSpPr>
            <p:cNvPr id="5" name="Oval 4"/>
            <p:cNvSpPr/>
            <p:nvPr/>
          </p:nvSpPr>
          <p:spPr>
            <a:xfrm>
              <a:off x="4957293" y="1378038"/>
              <a:ext cx="1980000" cy="1980000"/>
            </a:xfrm>
            <a:prstGeom prst="ellipse">
              <a:avLst/>
            </a:prstGeom>
            <a:noFill/>
            <a:ln w="57150">
              <a:solidFill>
                <a:srgbClr val="00668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dirty="0">
                <a:solidFill>
                  <a:srgbClr val="00668A"/>
                </a:solidFill>
              </a:endParaRPr>
            </a:p>
          </p:txBody>
        </p:sp>
        <p:pic>
          <p:nvPicPr>
            <p:cNvPr id="13316" name="Picture 4" descr="https://my.churpchurp.com/bundles/churpfrontend/css/images/icon-execution.pn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32626" y="1546615"/>
              <a:ext cx="1429333" cy="16428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684146" y="3511015"/>
              <a:ext cx="2526291" cy="400110"/>
            </a:xfrm>
            <a:prstGeom prst="rect">
              <a:avLst/>
            </a:prstGeom>
            <a:noFill/>
          </p:spPr>
          <p:txBody>
            <a:bodyPr wrap="square" rtlCol="0">
              <a:spAutoFit/>
            </a:bodyPr>
            <a:lstStyle/>
            <a:p>
              <a:pPr algn="ctr"/>
              <a:r>
                <a:rPr lang="en-IN" sz="2000" dirty="0" smtClean="0">
                  <a:solidFill>
                    <a:srgbClr val="00668A"/>
                  </a:solidFill>
                </a:rPr>
                <a:t>Campaign Execution</a:t>
              </a:r>
              <a:endParaRPr lang="en-IN" sz="2000" dirty="0">
                <a:solidFill>
                  <a:srgbClr val="00668A"/>
                </a:solidFill>
              </a:endParaRPr>
            </a:p>
          </p:txBody>
        </p:sp>
      </p:grpSp>
      <p:grpSp>
        <p:nvGrpSpPr>
          <p:cNvPr id="11" name="Group 10"/>
          <p:cNvGrpSpPr/>
          <p:nvPr/>
        </p:nvGrpSpPr>
        <p:grpSpPr>
          <a:xfrm>
            <a:off x="740292" y="1378038"/>
            <a:ext cx="2213736" cy="2533087"/>
            <a:chOff x="740292" y="1378038"/>
            <a:chExt cx="2213736" cy="2533087"/>
          </a:xfrm>
        </p:grpSpPr>
        <p:sp>
          <p:nvSpPr>
            <p:cNvPr id="3" name="Oval 2"/>
            <p:cNvSpPr/>
            <p:nvPr/>
          </p:nvSpPr>
          <p:spPr>
            <a:xfrm>
              <a:off x="857161" y="1378038"/>
              <a:ext cx="1980000" cy="1980000"/>
            </a:xfrm>
            <a:prstGeom prst="ellipse">
              <a:avLst/>
            </a:prstGeom>
            <a:noFill/>
            <a:ln w="57150">
              <a:solidFill>
                <a:srgbClr val="00668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dirty="0">
                <a:solidFill>
                  <a:srgbClr val="00668A"/>
                </a:solidFill>
              </a:endParaRPr>
            </a:p>
          </p:txBody>
        </p:sp>
        <p:sp>
          <p:nvSpPr>
            <p:cNvPr id="10" name="TextBox 9"/>
            <p:cNvSpPr txBox="1"/>
            <p:nvPr/>
          </p:nvSpPr>
          <p:spPr>
            <a:xfrm>
              <a:off x="740292" y="3511015"/>
              <a:ext cx="2213736" cy="400110"/>
            </a:xfrm>
            <a:prstGeom prst="rect">
              <a:avLst/>
            </a:prstGeom>
            <a:noFill/>
          </p:spPr>
          <p:txBody>
            <a:bodyPr wrap="square" rtlCol="0">
              <a:spAutoFit/>
            </a:bodyPr>
            <a:lstStyle/>
            <a:p>
              <a:pPr algn="ctr"/>
              <a:r>
                <a:rPr lang="en-IN" sz="2000" dirty="0" smtClean="0">
                  <a:solidFill>
                    <a:srgbClr val="00668A"/>
                  </a:solidFill>
                </a:rPr>
                <a:t>Campaign Design</a:t>
              </a:r>
              <a:endParaRPr lang="en-IN" sz="2000" dirty="0">
                <a:solidFill>
                  <a:srgbClr val="00668A"/>
                </a:solidFill>
              </a:endParaRPr>
            </a:p>
          </p:txBody>
        </p:sp>
        <p:pic>
          <p:nvPicPr>
            <p:cNvPr id="13318" name="Picture 6" descr="http://static1.squarespace.com/static/546bb37ee4b07c94715dea2f/t/54e7448ee4b0904acea85833/1424442511724/Design+icon+yellow.jpg"/>
            <p:cNvPicPr>
              <a:picLocks noChangeAspect="1" noChangeArrowheads="1"/>
            </p:cNvPicPr>
            <p:nvPr/>
          </p:nvPicPr>
          <p:blipFill rotWithShape="1">
            <a:blip r:embed="rId3" cstate="print">
              <a:clrChange>
                <a:clrFrom>
                  <a:srgbClr val="FEFEFE"/>
                </a:clrFrom>
                <a:clrTo>
                  <a:srgbClr val="FEFEFE">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1127240" y="1620552"/>
              <a:ext cx="1439840" cy="14949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8440961" y="1378038"/>
            <a:ext cx="2821911" cy="2533087"/>
            <a:chOff x="8440961" y="1378038"/>
            <a:chExt cx="2821911" cy="2533087"/>
          </a:xfrm>
        </p:grpSpPr>
        <p:sp>
          <p:nvSpPr>
            <p:cNvPr id="4" name="Oval 3"/>
            <p:cNvSpPr/>
            <p:nvPr/>
          </p:nvSpPr>
          <p:spPr>
            <a:xfrm>
              <a:off x="8861917" y="1378038"/>
              <a:ext cx="1980000" cy="1980000"/>
            </a:xfrm>
            <a:prstGeom prst="ellipse">
              <a:avLst/>
            </a:prstGeom>
            <a:noFill/>
            <a:ln w="57150">
              <a:solidFill>
                <a:srgbClr val="00668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dirty="0">
                <a:solidFill>
                  <a:srgbClr val="00668A"/>
                </a:solidFill>
              </a:endParaRPr>
            </a:p>
          </p:txBody>
        </p:sp>
        <p:sp>
          <p:nvSpPr>
            <p:cNvPr id="14" name="TextBox 13"/>
            <p:cNvSpPr txBox="1"/>
            <p:nvPr/>
          </p:nvSpPr>
          <p:spPr>
            <a:xfrm>
              <a:off x="8440961" y="3511015"/>
              <a:ext cx="2821911" cy="400110"/>
            </a:xfrm>
            <a:prstGeom prst="rect">
              <a:avLst/>
            </a:prstGeom>
            <a:noFill/>
          </p:spPr>
          <p:txBody>
            <a:bodyPr wrap="square" rtlCol="0">
              <a:spAutoFit/>
            </a:bodyPr>
            <a:lstStyle/>
            <a:p>
              <a:pPr algn="ctr"/>
              <a:r>
                <a:rPr lang="en-IN" sz="2000" dirty="0" smtClean="0">
                  <a:solidFill>
                    <a:srgbClr val="00668A"/>
                  </a:solidFill>
                </a:rPr>
                <a:t>Campaign Measurement</a:t>
              </a:r>
              <a:endParaRPr lang="en-IN" sz="2000" dirty="0">
                <a:solidFill>
                  <a:srgbClr val="00668A"/>
                </a:solidFill>
              </a:endParaRPr>
            </a:p>
          </p:txBody>
        </p:sp>
        <p:pic>
          <p:nvPicPr>
            <p:cNvPr id="13320" name="Picture 8" descr="http://www.opennms.com/wp-content/uploads/2015/01/icon-performance-2.png"/>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59206" y="1775326"/>
              <a:ext cx="1185419" cy="11854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1670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c 13"/>
          <p:cNvSpPr/>
          <p:nvPr/>
        </p:nvSpPr>
        <p:spPr>
          <a:xfrm>
            <a:off x="872669" y="595521"/>
            <a:ext cx="5040000" cy="5040000"/>
          </a:xfrm>
          <a:prstGeom prst="arc">
            <a:avLst>
              <a:gd name="adj1" fmla="val 16911754"/>
              <a:gd name="adj2" fmla="val 11688203"/>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 name="Title 1"/>
          <p:cNvSpPr>
            <a:spLocks noGrp="1"/>
          </p:cNvSpPr>
          <p:nvPr>
            <p:ph type="title"/>
          </p:nvPr>
        </p:nvSpPr>
        <p:spPr/>
        <p:txBody>
          <a:bodyPr/>
          <a:lstStyle/>
          <a:p>
            <a:r>
              <a:rPr lang="en-IN" dirty="0" smtClean="0"/>
              <a:t>Campaign Design</a:t>
            </a:r>
            <a:endParaRPr lang="en-IN" dirty="0"/>
          </a:p>
        </p:txBody>
      </p:sp>
      <p:grpSp>
        <p:nvGrpSpPr>
          <p:cNvPr id="10" name="Group 9"/>
          <p:cNvGrpSpPr/>
          <p:nvPr/>
        </p:nvGrpSpPr>
        <p:grpSpPr>
          <a:xfrm>
            <a:off x="940164" y="887043"/>
            <a:ext cx="2213736" cy="2533087"/>
            <a:chOff x="740292" y="1378038"/>
            <a:chExt cx="2213736" cy="2533087"/>
          </a:xfrm>
        </p:grpSpPr>
        <p:sp>
          <p:nvSpPr>
            <p:cNvPr id="11" name="Oval 10"/>
            <p:cNvSpPr/>
            <p:nvPr/>
          </p:nvSpPr>
          <p:spPr>
            <a:xfrm>
              <a:off x="857161" y="1378038"/>
              <a:ext cx="1980000" cy="1980000"/>
            </a:xfrm>
            <a:prstGeom prst="ellipse">
              <a:avLst/>
            </a:prstGeom>
            <a:noFill/>
            <a:ln w="57150">
              <a:solidFill>
                <a:srgbClr val="00668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dirty="0">
                <a:solidFill>
                  <a:srgbClr val="00668A"/>
                </a:solidFill>
              </a:endParaRPr>
            </a:p>
          </p:txBody>
        </p:sp>
        <p:sp>
          <p:nvSpPr>
            <p:cNvPr id="12" name="TextBox 11"/>
            <p:cNvSpPr txBox="1"/>
            <p:nvPr/>
          </p:nvSpPr>
          <p:spPr>
            <a:xfrm>
              <a:off x="740292" y="3511015"/>
              <a:ext cx="2213736" cy="400110"/>
            </a:xfrm>
            <a:prstGeom prst="rect">
              <a:avLst/>
            </a:prstGeom>
            <a:noFill/>
          </p:spPr>
          <p:txBody>
            <a:bodyPr wrap="square" rtlCol="0">
              <a:spAutoFit/>
            </a:bodyPr>
            <a:lstStyle/>
            <a:p>
              <a:pPr algn="ctr"/>
              <a:r>
                <a:rPr lang="en-IN" sz="2000" dirty="0" smtClean="0">
                  <a:solidFill>
                    <a:srgbClr val="00668A"/>
                  </a:solidFill>
                </a:rPr>
                <a:t>Campaign Design</a:t>
              </a:r>
              <a:endParaRPr lang="en-IN" sz="2000" dirty="0">
                <a:solidFill>
                  <a:srgbClr val="00668A"/>
                </a:solidFill>
              </a:endParaRPr>
            </a:p>
          </p:txBody>
        </p:sp>
        <p:pic>
          <p:nvPicPr>
            <p:cNvPr id="13" name="Picture 6" descr="http://static1.squarespace.com/static/546bb37ee4b07c94715dea2f/t/54e7448ee4b0904acea85833/1424442511724/Design+icon+yellow.jpg"/>
            <p:cNvPicPr>
              <a:picLocks noChangeAspect="1" noChangeArrowheads="1"/>
            </p:cNvPicPr>
            <p:nvPr/>
          </p:nvPicPr>
          <p:blipFill rotWithShape="1">
            <a:blip r:embed="rId2" cstate="print">
              <a:clrChange>
                <a:clrFrom>
                  <a:srgbClr val="FEFEFE"/>
                </a:clrFrom>
                <a:clrTo>
                  <a:srgbClr val="FEFEFE">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1127240" y="1620552"/>
              <a:ext cx="1439840" cy="1494969"/>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p:cNvSpPr txBox="1"/>
          <p:nvPr/>
        </p:nvSpPr>
        <p:spPr>
          <a:xfrm>
            <a:off x="5676771" y="766005"/>
            <a:ext cx="5563673" cy="523220"/>
          </a:xfrm>
          <a:prstGeom prst="rect">
            <a:avLst/>
          </a:prstGeom>
          <a:noFill/>
        </p:spPr>
        <p:txBody>
          <a:bodyPr wrap="square" rtlCol="0">
            <a:spAutoFit/>
          </a:bodyPr>
          <a:lstStyle/>
          <a:p>
            <a:pPr marL="285750" indent="-285750">
              <a:buFont typeface="Arial" panose="020B0604020202020204" pitchFamily="34" charset="0"/>
              <a:buChar char="•"/>
            </a:pPr>
            <a:r>
              <a:rPr lang="en-IN" sz="1400" dirty="0" smtClean="0"/>
              <a:t>What is the campaign set to achieve?</a:t>
            </a:r>
          </a:p>
          <a:p>
            <a:pPr marL="285750" indent="-285750">
              <a:buFont typeface="Arial" panose="020B0604020202020204" pitchFamily="34" charset="0"/>
              <a:buChar char="•"/>
            </a:pPr>
            <a:r>
              <a:rPr lang="en-IN" sz="1400" dirty="0" smtClean="0"/>
              <a:t>What are the hard and soft metrics aligned towards that objective?</a:t>
            </a:r>
            <a:endParaRPr lang="en-IN" sz="1400" dirty="0"/>
          </a:p>
        </p:txBody>
      </p:sp>
      <p:sp>
        <p:nvSpPr>
          <p:cNvPr id="17" name="TextBox 16"/>
          <p:cNvSpPr txBox="1"/>
          <p:nvPr/>
        </p:nvSpPr>
        <p:spPr>
          <a:xfrm>
            <a:off x="6459865" y="2313139"/>
            <a:ext cx="5563673" cy="523220"/>
          </a:xfrm>
          <a:prstGeom prst="rect">
            <a:avLst/>
          </a:prstGeom>
          <a:noFill/>
        </p:spPr>
        <p:txBody>
          <a:bodyPr wrap="square" rtlCol="0">
            <a:spAutoFit/>
          </a:bodyPr>
          <a:lstStyle/>
          <a:p>
            <a:pPr marL="285750" indent="-285750">
              <a:buFont typeface="Arial" panose="020B0604020202020204" pitchFamily="34" charset="0"/>
              <a:buChar char="•"/>
            </a:pPr>
            <a:r>
              <a:rPr lang="en-IN" sz="1400" dirty="0" smtClean="0"/>
              <a:t>Who should be contacted for this campaign?</a:t>
            </a:r>
          </a:p>
          <a:p>
            <a:pPr marL="285750" indent="-285750">
              <a:buFont typeface="Arial" panose="020B0604020202020204" pitchFamily="34" charset="0"/>
              <a:buChar char="•"/>
            </a:pPr>
            <a:r>
              <a:rPr lang="en-IN" sz="1400" dirty="0" smtClean="0"/>
              <a:t>Are there customers who do not want to be contacted?</a:t>
            </a:r>
            <a:endParaRPr lang="en-IN" sz="1400" dirty="0"/>
          </a:p>
        </p:txBody>
      </p:sp>
      <p:sp>
        <p:nvSpPr>
          <p:cNvPr id="18" name="TextBox 17"/>
          <p:cNvSpPr txBox="1"/>
          <p:nvPr/>
        </p:nvSpPr>
        <p:spPr>
          <a:xfrm>
            <a:off x="6378938" y="3814775"/>
            <a:ext cx="5563673" cy="954107"/>
          </a:xfrm>
          <a:prstGeom prst="rect">
            <a:avLst/>
          </a:prstGeom>
          <a:noFill/>
        </p:spPr>
        <p:txBody>
          <a:bodyPr wrap="square" rtlCol="0">
            <a:spAutoFit/>
          </a:bodyPr>
          <a:lstStyle/>
          <a:p>
            <a:pPr marL="285750" indent="-285750">
              <a:buFont typeface="Arial" panose="020B0604020202020204" pitchFamily="34" charset="0"/>
              <a:buChar char="•"/>
            </a:pPr>
            <a:r>
              <a:rPr lang="en-IN" sz="1400" dirty="0" smtClean="0"/>
              <a:t>What should be the offering to the customers? </a:t>
            </a:r>
            <a:r>
              <a:rPr lang="en-IN" sz="1400" b="1" dirty="0" smtClean="0"/>
              <a:t>What</a:t>
            </a:r>
          </a:p>
          <a:p>
            <a:pPr marL="285750" indent="-285750">
              <a:buFont typeface="Arial" panose="020B0604020202020204" pitchFamily="34" charset="0"/>
              <a:buChar char="•"/>
            </a:pPr>
            <a:r>
              <a:rPr lang="en-IN" sz="1400" dirty="0" smtClean="0"/>
              <a:t>How frequently would we contact customers? </a:t>
            </a:r>
            <a:r>
              <a:rPr lang="en-IN" sz="1400" b="1" dirty="0" smtClean="0"/>
              <a:t>When</a:t>
            </a:r>
          </a:p>
          <a:p>
            <a:pPr marL="285750" indent="-285750">
              <a:buFont typeface="Arial" panose="020B0604020202020204" pitchFamily="34" charset="0"/>
              <a:buChar char="•"/>
            </a:pPr>
            <a:r>
              <a:rPr lang="en-IN" sz="1400" dirty="0" smtClean="0"/>
              <a:t>Should all eligible customers be contacted?</a:t>
            </a:r>
            <a:r>
              <a:rPr lang="en-IN" sz="1400" b="1" dirty="0"/>
              <a:t> Who</a:t>
            </a:r>
            <a:endParaRPr lang="en-IN" sz="1400" dirty="0" smtClean="0"/>
          </a:p>
          <a:p>
            <a:pPr marL="285750" indent="-285750">
              <a:buFont typeface="Arial" panose="020B0604020202020204" pitchFamily="34" charset="0"/>
              <a:buChar char="•"/>
            </a:pPr>
            <a:r>
              <a:rPr lang="en-IN" sz="1400" dirty="0" smtClean="0"/>
              <a:t>Which channel would be more effective? </a:t>
            </a:r>
            <a:r>
              <a:rPr lang="en-IN" sz="1400" b="1" dirty="0" smtClean="0"/>
              <a:t>How</a:t>
            </a:r>
            <a:endParaRPr lang="en-IN" sz="1400" b="1" dirty="0"/>
          </a:p>
        </p:txBody>
      </p:sp>
      <p:grpSp>
        <p:nvGrpSpPr>
          <p:cNvPr id="25" name="Group 24"/>
          <p:cNvGrpSpPr/>
          <p:nvPr/>
        </p:nvGrpSpPr>
        <p:grpSpPr>
          <a:xfrm>
            <a:off x="4766413" y="3580420"/>
            <a:ext cx="1687133" cy="1440000"/>
            <a:chOff x="4349102" y="4062408"/>
            <a:chExt cx="1687133" cy="1440000"/>
          </a:xfrm>
        </p:grpSpPr>
        <p:sp>
          <p:nvSpPr>
            <p:cNvPr id="8" name="Oval 7"/>
            <p:cNvSpPr/>
            <p:nvPr/>
          </p:nvSpPr>
          <p:spPr>
            <a:xfrm>
              <a:off x="4472669" y="4062408"/>
              <a:ext cx="1440000" cy="1440000"/>
            </a:xfrm>
            <a:prstGeom prst="ellips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050" b="1" dirty="0"/>
            </a:p>
          </p:txBody>
        </p:sp>
        <p:sp>
          <p:nvSpPr>
            <p:cNvPr id="19" name="TextBox 18"/>
            <p:cNvSpPr txBox="1"/>
            <p:nvPr/>
          </p:nvSpPr>
          <p:spPr>
            <a:xfrm>
              <a:off x="4349102" y="4487194"/>
              <a:ext cx="1687133" cy="584775"/>
            </a:xfrm>
            <a:prstGeom prst="rect">
              <a:avLst/>
            </a:prstGeom>
            <a:noFill/>
          </p:spPr>
          <p:txBody>
            <a:bodyPr wrap="square" rtlCol="0">
              <a:spAutoFit/>
            </a:bodyPr>
            <a:lstStyle/>
            <a:p>
              <a:pPr algn="ctr"/>
              <a:r>
                <a:rPr lang="en-IN" sz="1600" dirty="0" smtClean="0">
                  <a:solidFill>
                    <a:schemeClr val="bg1"/>
                  </a:solidFill>
                </a:rPr>
                <a:t>Campaign Characteristics</a:t>
              </a:r>
              <a:endParaRPr lang="en-IN" sz="1600" dirty="0">
                <a:solidFill>
                  <a:schemeClr val="bg1"/>
                </a:solidFill>
              </a:endParaRPr>
            </a:p>
          </p:txBody>
        </p:sp>
      </p:grpSp>
      <p:grpSp>
        <p:nvGrpSpPr>
          <p:cNvPr id="23" name="Group 22"/>
          <p:cNvGrpSpPr/>
          <p:nvPr/>
        </p:nvGrpSpPr>
        <p:grpSpPr>
          <a:xfrm>
            <a:off x="4915737" y="1970037"/>
            <a:ext cx="1687133" cy="1440000"/>
            <a:chOff x="5034226" y="2355499"/>
            <a:chExt cx="1687133" cy="1440000"/>
          </a:xfrm>
        </p:grpSpPr>
        <p:sp>
          <p:nvSpPr>
            <p:cNvPr id="7" name="Oval 6"/>
            <p:cNvSpPr/>
            <p:nvPr/>
          </p:nvSpPr>
          <p:spPr>
            <a:xfrm>
              <a:off x="5157793" y="2355499"/>
              <a:ext cx="1440000" cy="1440000"/>
            </a:xfrm>
            <a:prstGeom prst="ellipse">
              <a:avLst/>
            </a:prstGeom>
            <a:solidFill>
              <a:srgbClr val="00668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p>
          </p:txBody>
        </p:sp>
        <p:sp>
          <p:nvSpPr>
            <p:cNvPr id="20" name="TextBox 19"/>
            <p:cNvSpPr txBox="1"/>
            <p:nvPr/>
          </p:nvSpPr>
          <p:spPr>
            <a:xfrm>
              <a:off x="5034226" y="2748608"/>
              <a:ext cx="1687133" cy="584775"/>
            </a:xfrm>
            <a:prstGeom prst="rect">
              <a:avLst/>
            </a:prstGeom>
            <a:noFill/>
          </p:spPr>
          <p:txBody>
            <a:bodyPr wrap="square" rtlCol="0">
              <a:spAutoFit/>
            </a:bodyPr>
            <a:lstStyle/>
            <a:p>
              <a:pPr algn="ctr"/>
              <a:r>
                <a:rPr lang="en-IN" sz="1600" dirty="0" smtClean="0">
                  <a:solidFill>
                    <a:schemeClr val="bg1"/>
                  </a:solidFill>
                </a:rPr>
                <a:t>Campaign Eligibility</a:t>
              </a:r>
              <a:endParaRPr lang="en-IN" sz="1600" dirty="0">
                <a:solidFill>
                  <a:schemeClr val="bg1"/>
                </a:solidFill>
              </a:endParaRPr>
            </a:p>
          </p:txBody>
        </p:sp>
      </p:grpSp>
      <p:grpSp>
        <p:nvGrpSpPr>
          <p:cNvPr id="24" name="Group 23"/>
          <p:cNvGrpSpPr/>
          <p:nvPr/>
        </p:nvGrpSpPr>
        <p:grpSpPr>
          <a:xfrm>
            <a:off x="4113932" y="584199"/>
            <a:ext cx="1687133" cy="1440000"/>
            <a:chOff x="4360576" y="713587"/>
            <a:chExt cx="1687133" cy="1440000"/>
          </a:xfrm>
        </p:grpSpPr>
        <p:sp>
          <p:nvSpPr>
            <p:cNvPr id="6" name="Oval 5"/>
            <p:cNvSpPr/>
            <p:nvPr/>
          </p:nvSpPr>
          <p:spPr>
            <a:xfrm>
              <a:off x="4472669" y="713587"/>
              <a:ext cx="1440000" cy="1440000"/>
            </a:xfrm>
            <a:prstGeom prst="ellipse">
              <a:avLst/>
            </a:pr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p>
          </p:txBody>
        </p:sp>
        <p:sp>
          <p:nvSpPr>
            <p:cNvPr id="21" name="TextBox 20"/>
            <p:cNvSpPr txBox="1"/>
            <p:nvPr/>
          </p:nvSpPr>
          <p:spPr>
            <a:xfrm>
              <a:off x="4360576" y="1109912"/>
              <a:ext cx="1687133" cy="584775"/>
            </a:xfrm>
            <a:prstGeom prst="rect">
              <a:avLst/>
            </a:prstGeom>
            <a:noFill/>
          </p:spPr>
          <p:txBody>
            <a:bodyPr wrap="square" rtlCol="0">
              <a:spAutoFit/>
            </a:bodyPr>
            <a:lstStyle/>
            <a:p>
              <a:pPr algn="ctr"/>
              <a:r>
                <a:rPr lang="en-IN" sz="1600" dirty="0" smtClean="0">
                  <a:solidFill>
                    <a:schemeClr val="bg1"/>
                  </a:solidFill>
                </a:rPr>
                <a:t>Campaign Objective</a:t>
              </a:r>
              <a:endParaRPr lang="en-IN" sz="1600" dirty="0">
                <a:solidFill>
                  <a:schemeClr val="bg1"/>
                </a:solidFill>
              </a:endParaRPr>
            </a:p>
          </p:txBody>
        </p:sp>
      </p:grpSp>
      <p:grpSp>
        <p:nvGrpSpPr>
          <p:cNvPr id="26" name="Group 25"/>
          <p:cNvGrpSpPr/>
          <p:nvPr/>
        </p:nvGrpSpPr>
        <p:grpSpPr>
          <a:xfrm>
            <a:off x="3590625" y="4767193"/>
            <a:ext cx="1687133" cy="1440000"/>
            <a:chOff x="2713594" y="4851128"/>
            <a:chExt cx="1687133" cy="1440000"/>
          </a:xfrm>
        </p:grpSpPr>
        <p:sp>
          <p:nvSpPr>
            <p:cNvPr id="9" name="Oval 8"/>
            <p:cNvSpPr/>
            <p:nvPr/>
          </p:nvSpPr>
          <p:spPr>
            <a:xfrm>
              <a:off x="2837161" y="4851128"/>
              <a:ext cx="1440000" cy="1440000"/>
            </a:xfrm>
            <a:prstGeom prst="ellipse">
              <a:avLst/>
            </a:prstGeom>
            <a:solidFill>
              <a:srgbClr val="009B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050" b="1" dirty="0"/>
            </a:p>
          </p:txBody>
        </p:sp>
        <p:sp>
          <p:nvSpPr>
            <p:cNvPr id="22" name="TextBox 21"/>
            <p:cNvSpPr txBox="1"/>
            <p:nvPr/>
          </p:nvSpPr>
          <p:spPr>
            <a:xfrm>
              <a:off x="2713594" y="5278740"/>
              <a:ext cx="1687133" cy="584775"/>
            </a:xfrm>
            <a:prstGeom prst="rect">
              <a:avLst/>
            </a:prstGeom>
            <a:noFill/>
          </p:spPr>
          <p:txBody>
            <a:bodyPr wrap="square" rtlCol="0">
              <a:spAutoFit/>
            </a:bodyPr>
            <a:lstStyle/>
            <a:p>
              <a:pPr algn="ctr"/>
              <a:r>
                <a:rPr lang="en-IN" sz="1600" dirty="0" smtClean="0">
                  <a:solidFill>
                    <a:schemeClr val="bg1"/>
                  </a:solidFill>
                </a:rPr>
                <a:t>Campaign Optimization</a:t>
              </a:r>
              <a:endParaRPr lang="en-IN" sz="1600" dirty="0">
                <a:solidFill>
                  <a:schemeClr val="bg1"/>
                </a:solidFill>
              </a:endParaRPr>
            </a:p>
          </p:txBody>
        </p:sp>
      </p:grpSp>
      <p:sp>
        <p:nvSpPr>
          <p:cNvPr id="27" name="TextBox 26"/>
          <p:cNvSpPr txBox="1"/>
          <p:nvPr/>
        </p:nvSpPr>
        <p:spPr>
          <a:xfrm>
            <a:off x="5154192" y="5387651"/>
            <a:ext cx="5563673" cy="523220"/>
          </a:xfrm>
          <a:prstGeom prst="rect">
            <a:avLst/>
          </a:prstGeom>
          <a:noFill/>
        </p:spPr>
        <p:txBody>
          <a:bodyPr wrap="square" rtlCol="0">
            <a:spAutoFit/>
          </a:bodyPr>
          <a:lstStyle/>
          <a:p>
            <a:pPr marL="285750" indent="-285750">
              <a:buFont typeface="Arial" panose="020B0604020202020204" pitchFamily="34" charset="0"/>
              <a:buChar char="•"/>
            </a:pPr>
            <a:r>
              <a:rPr lang="en-IN" sz="1400" dirty="0" smtClean="0"/>
              <a:t>How can the campaign be profitable?</a:t>
            </a:r>
          </a:p>
          <a:p>
            <a:pPr marL="285750" indent="-285750">
              <a:buFont typeface="Arial" panose="020B0604020202020204" pitchFamily="34" charset="0"/>
              <a:buChar char="•"/>
            </a:pPr>
            <a:r>
              <a:rPr lang="en-IN" sz="1400" dirty="0" smtClean="0"/>
              <a:t>How can the campaign be more effective?</a:t>
            </a:r>
            <a:endParaRPr lang="en-IN" sz="1400" dirty="0"/>
          </a:p>
        </p:txBody>
      </p:sp>
    </p:spTree>
    <p:extLst>
      <p:ext uri="{BB962C8B-B14F-4D97-AF65-F5344CB8AC3E}">
        <p14:creationId xmlns:p14="http://schemas.microsoft.com/office/powerpoint/2010/main" val="22376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P spid="18"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rc 35"/>
          <p:cNvSpPr/>
          <p:nvPr/>
        </p:nvSpPr>
        <p:spPr>
          <a:xfrm>
            <a:off x="5753011" y="864603"/>
            <a:ext cx="2520000" cy="2520000"/>
          </a:xfrm>
          <a:prstGeom prst="arc">
            <a:avLst>
              <a:gd name="adj1" fmla="val 12901036"/>
              <a:gd name="adj2" fmla="val 8995148"/>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 name="Title 1"/>
          <p:cNvSpPr>
            <a:spLocks noGrp="1"/>
          </p:cNvSpPr>
          <p:nvPr>
            <p:ph type="title"/>
          </p:nvPr>
        </p:nvSpPr>
        <p:spPr/>
        <p:txBody>
          <a:bodyPr/>
          <a:lstStyle/>
          <a:p>
            <a:r>
              <a:rPr lang="en-IN" dirty="0" smtClean="0"/>
              <a:t>Campaign Execution</a:t>
            </a:r>
            <a:endParaRPr lang="en-IN" dirty="0"/>
          </a:p>
        </p:txBody>
      </p:sp>
      <p:grpSp>
        <p:nvGrpSpPr>
          <p:cNvPr id="3" name="Group 2"/>
          <p:cNvGrpSpPr/>
          <p:nvPr/>
        </p:nvGrpSpPr>
        <p:grpSpPr>
          <a:xfrm>
            <a:off x="866378" y="839787"/>
            <a:ext cx="2526291" cy="2533087"/>
            <a:chOff x="4684146" y="1378038"/>
            <a:chExt cx="2526291" cy="2533087"/>
          </a:xfrm>
        </p:grpSpPr>
        <p:sp>
          <p:nvSpPr>
            <p:cNvPr id="4" name="Oval 3"/>
            <p:cNvSpPr/>
            <p:nvPr/>
          </p:nvSpPr>
          <p:spPr>
            <a:xfrm>
              <a:off x="4957293" y="1378038"/>
              <a:ext cx="1980000" cy="1980000"/>
            </a:xfrm>
            <a:prstGeom prst="ellipse">
              <a:avLst/>
            </a:prstGeom>
            <a:noFill/>
            <a:ln w="57150">
              <a:solidFill>
                <a:srgbClr val="00668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dirty="0">
                <a:solidFill>
                  <a:srgbClr val="00668A"/>
                </a:solidFill>
              </a:endParaRPr>
            </a:p>
          </p:txBody>
        </p:sp>
        <p:pic>
          <p:nvPicPr>
            <p:cNvPr id="5" name="Picture 4" descr="https://my.churpchurp.com/bundles/churpfrontend/css/images/icon-execution.pn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32626" y="1546615"/>
              <a:ext cx="1429333" cy="16428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84146" y="3511015"/>
              <a:ext cx="2526291" cy="400110"/>
            </a:xfrm>
            <a:prstGeom prst="rect">
              <a:avLst/>
            </a:prstGeom>
            <a:noFill/>
          </p:spPr>
          <p:txBody>
            <a:bodyPr wrap="square" rtlCol="0">
              <a:spAutoFit/>
            </a:bodyPr>
            <a:lstStyle/>
            <a:p>
              <a:pPr algn="ctr"/>
              <a:r>
                <a:rPr lang="en-IN" sz="2000" dirty="0" smtClean="0">
                  <a:solidFill>
                    <a:srgbClr val="00668A"/>
                  </a:solidFill>
                </a:rPr>
                <a:t>Campaign Execution</a:t>
              </a:r>
              <a:endParaRPr lang="en-IN" sz="2000" dirty="0">
                <a:solidFill>
                  <a:srgbClr val="00668A"/>
                </a:solidFill>
              </a:endParaRPr>
            </a:p>
          </p:txBody>
        </p:sp>
      </p:grpSp>
      <p:sp>
        <p:nvSpPr>
          <p:cNvPr id="8" name="Arc 7"/>
          <p:cNvSpPr/>
          <p:nvPr/>
        </p:nvSpPr>
        <p:spPr>
          <a:xfrm>
            <a:off x="872669" y="595521"/>
            <a:ext cx="5040000" cy="5040000"/>
          </a:xfrm>
          <a:prstGeom prst="arc">
            <a:avLst>
              <a:gd name="adj1" fmla="val 17412394"/>
              <a:gd name="adj2" fmla="val 11837851"/>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15" name="Group 14"/>
          <p:cNvGrpSpPr/>
          <p:nvPr/>
        </p:nvGrpSpPr>
        <p:grpSpPr>
          <a:xfrm>
            <a:off x="4912340" y="1335242"/>
            <a:ext cx="1687133" cy="1440000"/>
            <a:chOff x="4349102" y="713587"/>
            <a:chExt cx="1687133" cy="1440000"/>
          </a:xfrm>
        </p:grpSpPr>
        <p:sp>
          <p:nvSpPr>
            <p:cNvPr id="16" name="Oval 15"/>
            <p:cNvSpPr/>
            <p:nvPr/>
          </p:nvSpPr>
          <p:spPr>
            <a:xfrm>
              <a:off x="4472669" y="713587"/>
              <a:ext cx="1440000" cy="1440000"/>
            </a:xfrm>
            <a:prstGeom prst="ellipse">
              <a:avLst/>
            </a:pr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p>
          </p:txBody>
        </p:sp>
        <p:sp>
          <p:nvSpPr>
            <p:cNvPr id="17" name="TextBox 16"/>
            <p:cNvSpPr txBox="1"/>
            <p:nvPr/>
          </p:nvSpPr>
          <p:spPr>
            <a:xfrm>
              <a:off x="4349102" y="1018088"/>
              <a:ext cx="1687133" cy="830997"/>
            </a:xfrm>
            <a:prstGeom prst="rect">
              <a:avLst/>
            </a:prstGeom>
            <a:noFill/>
          </p:spPr>
          <p:txBody>
            <a:bodyPr wrap="square" rtlCol="0">
              <a:spAutoFit/>
            </a:bodyPr>
            <a:lstStyle/>
            <a:p>
              <a:pPr algn="ctr"/>
              <a:r>
                <a:rPr lang="en-IN" sz="1600" dirty="0" smtClean="0">
                  <a:solidFill>
                    <a:schemeClr val="bg1"/>
                  </a:solidFill>
                </a:rPr>
                <a:t>Campaign Implementation Planning</a:t>
              </a:r>
              <a:endParaRPr lang="en-IN" sz="1600" dirty="0">
                <a:solidFill>
                  <a:schemeClr val="bg1"/>
                </a:solidFill>
              </a:endParaRPr>
            </a:p>
          </p:txBody>
        </p:sp>
      </p:grpSp>
      <p:grpSp>
        <p:nvGrpSpPr>
          <p:cNvPr id="47" name="Group 46"/>
          <p:cNvGrpSpPr/>
          <p:nvPr/>
        </p:nvGrpSpPr>
        <p:grpSpPr>
          <a:xfrm>
            <a:off x="7656399" y="1579034"/>
            <a:ext cx="4103801" cy="972000"/>
            <a:chOff x="7655731" y="1023722"/>
            <a:chExt cx="4103801" cy="972000"/>
          </a:xfrm>
        </p:grpSpPr>
        <p:sp>
          <p:nvSpPr>
            <p:cNvPr id="29" name="TextBox 28"/>
            <p:cNvSpPr txBox="1"/>
            <p:nvPr/>
          </p:nvSpPr>
          <p:spPr>
            <a:xfrm>
              <a:off x="8661588" y="1237490"/>
              <a:ext cx="3097944" cy="338554"/>
            </a:xfrm>
            <a:prstGeom prst="rect">
              <a:avLst/>
            </a:prstGeom>
            <a:noFill/>
          </p:spPr>
          <p:txBody>
            <a:bodyPr wrap="square" rtlCol="0">
              <a:spAutoFit/>
            </a:bodyPr>
            <a:lstStyle/>
            <a:p>
              <a:r>
                <a:rPr lang="en-IN" sz="1600" dirty="0" smtClean="0">
                  <a:solidFill>
                    <a:srgbClr val="005A7A"/>
                  </a:solidFill>
                </a:rPr>
                <a:t>List Creation/Auditing and Sign off</a:t>
              </a:r>
              <a:endParaRPr lang="en-IN" sz="1600" dirty="0">
                <a:solidFill>
                  <a:srgbClr val="005A7A"/>
                </a:solidFill>
              </a:endParaRPr>
            </a:p>
          </p:txBody>
        </p:sp>
        <p:grpSp>
          <p:nvGrpSpPr>
            <p:cNvPr id="28" name="Group 27"/>
            <p:cNvGrpSpPr/>
            <p:nvPr/>
          </p:nvGrpSpPr>
          <p:grpSpPr>
            <a:xfrm>
              <a:off x="7655731" y="1023722"/>
              <a:ext cx="972000" cy="972000"/>
              <a:chOff x="6393411" y="1343787"/>
              <a:chExt cx="972000" cy="972000"/>
            </a:xfrm>
          </p:grpSpPr>
          <p:sp>
            <p:nvSpPr>
              <p:cNvPr id="26" name="Oval 25"/>
              <p:cNvSpPr/>
              <p:nvPr/>
            </p:nvSpPr>
            <p:spPr>
              <a:xfrm>
                <a:off x="6393411" y="1343787"/>
                <a:ext cx="972000" cy="972000"/>
              </a:xfrm>
              <a:prstGeom prst="ellipse">
                <a:avLst/>
              </a:prstGeom>
              <a:solidFill>
                <a:schemeClr val="bg1">
                  <a:lumMod val="95000"/>
                </a:schemeClr>
              </a:solidFill>
              <a:ln w="38100">
                <a:solidFill>
                  <a:srgbClr val="0066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364" name="Picture 4" descr="http://www.freeiconspng.com/uploads/to-do-list-icon-buy-this-icon-for--0-4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7757" y="1515865"/>
                <a:ext cx="637833" cy="63783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 name="Group 47"/>
          <p:cNvGrpSpPr/>
          <p:nvPr/>
        </p:nvGrpSpPr>
        <p:grpSpPr>
          <a:xfrm>
            <a:off x="6842147" y="460200"/>
            <a:ext cx="3222381" cy="972000"/>
            <a:chOff x="6842147" y="98199"/>
            <a:chExt cx="3222381" cy="972000"/>
          </a:xfrm>
        </p:grpSpPr>
        <p:sp>
          <p:nvSpPr>
            <p:cNvPr id="24" name="TextBox 23"/>
            <p:cNvSpPr txBox="1"/>
            <p:nvPr/>
          </p:nvSpPr>
          <p:spPr>
            <a:xfrm>
              <a:off x="7814147" y="222198"/>
              <a:ext cx="2250381" cy="338554"/>
            </a:xfrm>
            <a:prstGeom prst="rect">
              <a:avLst/>
            </a:prstGeom>
            <a:noFill/>
          </p:spPr>
          <p:txBody>
            <a:bodyPr wrap="square" rtlCol="0">
              <a:spAutoFit/>
            </a:bodyPr>
            <a:lstStyle/>
            <a:p>
              <a:r>
                <a:rPr lang="en-IN" sz="1600" dirty="0" smtClean="0">
                  <a:solidFill>
                    <a:srgbClr val="005A7A"/>
                  </a:solidFill>
                </a:rPr>
                <a:t>Creative/Script Design</a:t>
              </a:r>
              <a:endParaRPr lang="en-IN" sz="1600" dirty="0">
                <a:solidFill>
                  <a:srgbClr val="005A7A"/>
                </a:solidFill>
              </a:endParaRPr>
            </a:p>
          </p:txBody>
        </p:sp>
        <p:grpSp>
          <p:nvGrpSpPr>
            <p:cNvPr id="23" name="Group 22"/>
            <p:cNvGrpSpPr/>
            <p:nvPr/>
          </p:nvGrpSpPr>
          <p:grpSpPr>
            <a:xfrm>
              <a:off x="6842147" y="98199"/>
              <a:ext cx="972000" cy="972000"/>
              <a:chOff x="6083300" y="251069"/>
              <a:chExt cx="972000" cy="972000"/>
            </a:xfrm>
          </p:grpSpPr>
          <p:sp>
            <p:nvSpPr>
              <p:cNvPr id="22" name="Oval 21"/>
              <p:cNvSpPr/>
              <p:nvPr/>
            </p:nvSpPr>
            <p:spPr>
              <a:xfrm>
                <a:off x="6083300" y="251069"/>
                <a:ext cx="972000" cy="972000"/>
              </a:xfrm>
              <a:prstGeom prst="ellipse">
                <a:avLst/>
              </a:prstGeom>
              <a:solidFill>
                <a:schemeClr val="bg1">
                  <a:lumMod val="95000"/>
                </a:schemeClr>
              </a:solidFill>
              <a:ln w="38100">
                <a:solidFill>
                  <a:srgbClr val="0066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362" name="Picture 2" descr="https://cdn4.iconfinder.com/data/icons/miscellaneous-2/256/light-bulb-2013-05-01-r1-512.png"/>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58881" y="318694"/>
                <a:ext cx="836751" cy="83675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 name="Group 11"/>
          <p:cNvGrpSpPr/>
          <p:nvPr/>
        </p:nvGrpSpPr>
        <p:grpSpPr>
          <a:xfrm>
            <a:off x="4691805" y="3537884"/>
            <a:ext cx="1687133" cy="1440000"/>
            <a:chOff x="5090271" y="2355499"/>
            <a:chExt cx="1687133" cy="1440000"/>
          </a:xfrm>
        </p:grpSpPr>
        <p:sp>
          <p:nvSpPr>
            <p:cNvPr id="13" name="Oval 12"/>
            <p:cNvSpPr/>
            <p:nvPr/>
          </p:nvSpPr>
          <p:spPr>
            <a:xfrm>
              <a:off x="5157793" y="2355499"/>
              <a:ext cx="1440000" cy="1440000"/>
            </a:xfrm>
            <a:prstGeom prst="ellipse">
              <a:avLst/>
            </a:prstGeom>
            <a:solidFill>
              <a:srgbClr val="00668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p>
          </p:txBody>
        </p:sp>
        <p:sp>
          <p:nvSpPr>
            <p:cNvPr id="14" name="TextBox 13"/>
            <p:cNvSpPr txBox="1"/>
            <p:nvPr/>
          </p:nvSpPr>
          <p:spPr>
            <a:xfrm>
              <a:off x="5090271" y="2783697"/>
              <a:ext cx="1687133" cy="584775"/>
            </a:xfrm>
            <a:prstGeom prst="rect">
              <a:avLst/>
            </a:prstGeom>
            <a:noFill/>
          </p:spPr>
          <p:txBody>
            <a:bodyPr wrap="square" rtlCol="0">
              <a:spAutoFit/>
            </a:bodyPr>
            <a:lstStyle/>
            <a:p>
              <a:pPr algn="ctr"/>
              <a:r>
                <a:rPr lang="en-IN" sz="1600" dirty="0" smtClean="0">
                  <a:solidFill>
                    <a:schemeClr val="bg1"/>
                  </a:solidFill>
                </a:rPr>
                <a:t>Campaign </a:t>
              </a:r>
            </a:p>
            <a:p>
              <a:pPr algn="ctr"/>
              <a:r>
                <a:rPr lang="en-IN" sz="1600" dirty="0" smtClean="0">
                  <a:solidFill>
                    <a:schemeClr val="bg1"/>
                  </a:solidFill>
                </a:rPr>
                <a:t>Rollout</a:t>
              </a:r>
              <a:endParaRPr lang="en-IN" sz="1600" dirty="0">
                <a:solidFill>
                  <a:schemeClr val="bg1"/>
                </a:solidFill>
              </a:endParaRPr>
            </a:p>
          </p:txBody>
        </p:sp>
      </p:grpSp>
      <p:sp>
        <p:nvSpPr>
          <p:cNvPr id="37" name="Arc 36"/>
          <p:cNvSpPr/>
          <p:nvPr/>
        </p:nvSpPr>
        <p:spPr>
          <a:xfrm>
            <a:off x="5272653" y="3683038"/>
            <a:ext cx="2160000" cy="2160000"/>
          </a:xfrm>
          <a:prstGeom prst="arc">
            <a:avLst>
              <a:gd name="adj1" fmla="val 15319436"/>
              <a:gd name="adj2" fmla="val 9868100"/>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40" name="Group 39"/>
          <p:cNvGrpSpPr/>
          <p:nvPr/>
        </p:nvGrpSpPr>
        <p:grpSpPr>
          <a:xfrm>
            <a:off x="6842462" y="4038410"/>
            <a:ext cx="2889343" cy="972000"/>
            <a:chOff x="7126910" y="3511399"/>
            <a:chExt cx="2889343" cy="972000"/>
          </a:xfrm>
        </p:grpSpPr>
        <p:grpSp>
          <p:nvGrpSpPr>
            <p:cNvPr id="38" name="Group 37"/>
            <p:cNvGrpSpPr/>
            <p:nvPr/>
          </p:nvGrpSpPr>
          <p:grpSpPr>
            <a:xfrm>
              <a:off x="7126910" y="3511399"/>
              <a:ext cx="972000" cy="972000"/>
              <a:chOff x="6915589" y="3226262"/>
              <a:chExt cx="972000" cy="972000"/>
            </a:xfrm>
          </p:grpSpPr>
          <p:sp>
            <p:nvSpPr>
              <p:cNvPr id="39" name="Oval 38"/>
              <p:cNvSpPr/>
              <p:nvPr/>
            </p:nvSpPr>
            <p:spPr>
              <a:xfrm>
                <a:off x="6915589" y="3226262"/>
                <a:ext cx="972000" cy="972000"/>
              </a:xfrm>
              <a:prstGeom prst="ellipse">
                <a:avLst/>
              </a:prstGeom>
              <a:solidFill>
                <a:schemeClr val="bg1">
                  <a:lumMod val="95000"/>
                </a:schemeClr>
              </a:solidFill>
              <a:ln w="38100">
                <a:solidFill>
                  <a:srgbClr val="0066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368" name="Picture 8" descr="http://www.itnove.com/sites/default/files/tdd.png"/>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21383" y="3332056"/>
                <a:ext cx="760411" cy="760411"/>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TextBox 40"/>
            <p:cNvSpPr txBox="1"/>
            <p:nvPr/>
          </p:nvSpPr>
          <p:spPr>
            <a:xfrm>
              <a:off x="8067359" y="3592090"/>
              <a:ext cx="1948894" cy="338554"/>
            </a:xfrm>
            <a:prstGeom prst="rect">
              <a:avLst/>
            </a:prstGeom>
            <a:noFill/>
          </p:spPr>
          <p:txBody>
            <a:bodyPr wrap="square" rtlCol="0">
              <a:spAutoFit/>
            </a:bodyPr>
            <a:lstStyle/>
            <a:p>
              <a:r>
                <a:rPr lang="en-IN" sz="1600" dirty="0" smtClean="0">
                  <a:solidFill>
                    <a:srgbClr val="005A7A"/>
                  </a:solidFill>
                </a:rPr>
                <a:t>Testing and Approval</a:t>
              </a:r>
              <a:endParaRPr lang="en-IN" sz="1600" dirty="0">
                <a:solidFill>
                  <a:srgbClr val="005A7A"/>
                </a:solidFill>
              </a:endParaRPr>
            </a:p>
          </p:txBody>
        </p:sp>
      </p:grpSp>
      <p:grpSp>
        <p:nvGrpSpPr>
          <p:cNvPr id="7" name="Group 6"/>
          <p:cNvGrpSpPr/>
          <p:nvPr/>
        </p:nvGrpSpPr>
        <p:grpSpPr>
          <a:xfrm>
            <a:off x="6140906" y="5197390"/>
            <a:ext cx="2695636" cy="972000"/>
            <a:chOff x="6140906" y="5197390"/>
            <a:chExt cx="2695636" cy="972000"/>
          </a:xfrm>
        </p:grpSpPr>
        <p:grpSp>
          <p:nvGrpSpPr>
            <p:cNvPr id="31" name="Group 30"/>
            <p:cNvGrpSpPr/>
            <p:nvPr/>
          </p:nvGrpSpPr>
          <p:grpSpPr>
            <a:xfrm>
              <a:off x="6140906" y="5197390"/>
              <a:ext cx="2695636" cy="972000"/>
              <a:chOff x="6796625" y="4450873"/>
              <a:chExt cx="2695636" cy="972000"/>
            </a:xfrm>
          </p:grpSpPr>
          <p:sp>
            <p:nvSpPr>
              <p:cNvPr id="43" name="Oval 42"/>
              <p:cNvSpPr/>
              <p:nvPr/>
            </p:nvSpPr>
            <p:spPr>
              <a:xfrm>
                <a:off x="6796625" y="4450873"/>
                <a:ext cx="972000" cy="972000"/>
              </a:xfrm>
              <a:prstGeom prst="ellipse">
                <a:avLst/>
              </a:prstGeom>
              <a:solidFill>
                <a:schemeClr val="bg1">
                  <a:lumMod val="95000"/>
                </a:schemeClr>
              </a:solidFill>
              <a:ln w="38100">
                <a:solidFill>
                  <a:srgbClr val="0066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p:cNvSpPr txBox="1"/>
              <p:nvPr/>
            </p:nvSpPr>
            <p:spPr>
              <a:xfrm>
                <a:off x="7842628" y="4644306"/>
                <a:ext cx="1649633" cy="338554"/>
              </a:xfrm>
              <a:prstGeom prst="rect">
                <a:avLst/>
              </a:prstGeom>
              <a:noFill/>
            </p:spPr>
            <p:txBody>
              <a:bodyPr wrap="square" rtlCol="0">
                <a:spAutoFit/>
              </a:bodyPr>
              <a:lstStyle/>
              <a:p>
                <a:r>
                  <a:rPr lang="en-IN" sz="1600" dirty="0" smtClean="0">
                    <a:solidFill>
                      <a:srgbClr val="005A7A"/>
                    </a:solidFill>
                  </a:rPr>
                  <a:t>Campaign Launch</a:t>
                </a:r>
                <a:endParaRPr lang="en-IN" sz="1600" dirty="0">
                  <a:solidFill>
                    <a:srgbClr val="005A7A"/>
                  </a:solidFill>
                </a:endParaRPr>
              </a:p>
            </p:txBody>
          </p:sp>
        </p:grpSp>
        <p:pic>
          <p:nvPicPr>
            <p:cNvPr id="15374" name="Picture 14" descr="https://cdn3.iconfinder.com/data/icons/gray-toolbar-6/512/startup-512.png"/>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254531" y="5314948"/>
              <a:ext cx="736883" cy="736883"/>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Box 49"/>
          <p:cNvSpPr txBox="1"/>
          <p:nvPr/>
        </p:nvSpPr>
        <p:spPr>
          <a:xfrm>
            <a:off x="8394458" y="3252144"/>
            <a:ext cx="3383054" cy="646331"/>
          </a:xfrm>
          <a:prstGeom prst="rect">
            <a:avLst/>
          </a:prstGeom>
          <a:noFill/>
        </p:spPr>
        <p:txBody>
          <a:bodyPr wrap="square" rtlCol="0">
            <a:spAutoFit/>
          </a:bodyPr>
          <a:lstStyle/>
          <a:p>
            <a:pPr marL="285750" indent="-285750">
              <a:buFont typeface="Arial" panose="020B0604020202020204" pitchFamily="34" charset="0"/>
              <a:buChar char="•"/>
            </a:pPr>
            <a:r>
              <a:rPr lang="en-IN" sz="1200" dirty="0" smtClean="0"/>
              <a:t>Campaign Details (Subject Line)</a:t>
            </a:r>
          </a:p>
          <a:p>
            <a:pPr marL="285750" indent="-285750">
              <a:buFont typeface="Arial" panose="020B0604020202020204" pitchFamily="34" charset="0"/>
              <a:buChar char="•"/>
            </a:pPr>
            <a:r>
              <a:rPr lang="en-IN" sz="1200" dirty="0" smtClean="0"/>
              <a:t>HTML Upload</a:t>
            </a:r>
          </a:p>
          <a:p>
            <a:pPr marL="285750" indent="-285750">
              <a:buFont typeface="Arial" panose="020B0604020202020204" pitchFamily="34" charset="0"/>
              <a:buChar char="•"/>
            </a:pPr>
            <a:r>
              <a:rPr lang="en-IN" sz="1200" dirty="0" smtClean="0"/>
              <a:t>Data Upload and mapping</a:t>
            </a:r>
            <a:endParaRPr lang="en-IN" sz="1200" dirty="0"/>
          </a:p>
        </p:txBody>
      </p:sp>
      <p:sp>
        <p:nvSpPr>
          <p:cNvPr id="58" name="TextBox 57"/>
          <p:cNvSpPr txBox="1"/>
          <p:nvPr/>
        </p:nvSpPr>
        <p:spPr>
          <a:xfrm>
            <a:off x="7962898" y="4427670"/>
            <a:ext cx="3383054" cy="646331"/>
          </a:xfrm>
          <a:prstGeom prst="rect">
            <a:avLst/>
          </a:prstGeom>
          <a:noFill/>
        </p:spPr>
        <p:txBody>
          <a:bodyPr wrap="square" rtlCol="0">
            <a:spAutoFit/>
          </a:bodyPr>
          <a:lstStyle/>
          <a:p>
            <a:pPr marL="285750" indent="-285750">
              <a:buFont typeface="Arial" panose="020B0604020202020204" pitchFamily="34" charset="0"/>
              <a:buChar char="•"/>
            </a:pPr>
            <a:r>
              <a:rPr lang="en-IN" sz="1200" dirty="0" smtClean="0"/>
              <a:t>HTML and Personalization Testing</a:t>
            </a:r>
          </a:p>
          <a:p>
            <a:pPr marL="285750" indent="-285750">
              <a:buFont typeface="Arial" panose="020B0604020202020204" pitchFamily="34" charset="0"/>
              <a:buChar char="•"/>
            </a:pPr>
            <a:r>
              <a:rPr lang="en-IN" sz="1200" dirty="0" smtClean="0"/>
              <a:t>Creative Mapping</a:t>
            </a:r>
          </a:p>
          <a:p>
            <a:pPr marL="285750" indent="-285750">
              <a:buFont typeface="Arial" panose="020B0604020202020204" pitchFamily="34" charset="0"/>
              <a:buChar char="•"/>
            </a:pPr>
            <a:r>
              <a:rPr lang="en-IN" sz="1200" dirty="0" smtClean="0"/>
              <a:t>Delivery Testing and Approval</a:t>
            </a:r>
            <a:endParaRPr lang="en-IN" sz="1200" dirty="0"/>
          </a:p>
        </p:txBody>
      </p:sp>
      <p:sp>
        <p:nvSpPr>
          <p:cNvPr id="59" name="TextBox 58"/>
          <p:cNvSpPr txBox="1"/>
          <p:nvPr/>
        </p:nvSpPr>
        <p:spPr>
          <a:xfrm>
            <a:off x="7186909" y="5681611"/>
            <a:ext cx="3660360" cy="461665"/>
          </a:xfrm>
          <a:prstGeom prst="rect">
            <a:avLst/>
          </a:prstGeom>
          <a:noFill/>
        </p:spPr>
        <p:txBody>
          <a:bodyPr wrap="square" rtlCol="0">
            <a:spAutoFit/>
          </a:bodyPr>
          <a:lstStyle/>
          <a:p>
            <a:pPr marL="285750" indent="-285750">
              <a:buFont typeface="Arial" panose="020B0604020202020204" pitchFamily="34" charset="0"/>
              <a:buChar char="•"/>
            </a:pPr>
            <a:r>
              <a:rPr lang="en-IN" sz="1200" dirty="0" smtClean="0"/>
              <a:t>Comparison with Test Campaign and Final Delivery</a:t>
            </a:r>
          </a:p>
          <a:p>
            <a:pPr marL="285750" indent="-285750">
              <a:buFont typeface="Arial" panose="020B0604020202020204" pitchFamily="34" charset="0"/>
              <a:buChar char="•"/>
            </a:pPr>
            <a:r>
              <a:rPr lang="en-IN" sz="1200" dirty="0" smtClean="0"/>
              <a:t>Scheduling</a:t>
            </a:r>
          </a:p>
        </p:txBody>
      </p:sp>
      <p:sp>
        <p:nvSpPr>
          <p:cNvPr id="60" name="TextBox 59"/>
          <p:cNvSpPr txBox="1"/>
          <p:nvPr/>
        </p:nvSpPr>
        <p:spPr>
          <a:xfrm>
            <a:off x="8628399" y="2121057"/>
            <a:ext cx="3383054" cy="830997"/>
          </a:xfrm>
          <a:prstGeom prst="rect">
            <a:avLst/>
          </a:prstGeom>
          <a:noFill/>
        </p:spPr>
        <p:txBody>
          <a:bodyPr wrap="square" rtlCol="0">
            <a:spAutoFit/>
          </a:bodyPr>
          <a:lstStyle/>
          <a:p>
            <a:pPr marL="285750" indent="-285750">
              <a:buFont typeface="Arial" panose="020B0604020202020204" pitchFamily="34" charset="0"/>
              <a:buChar char="•"/>
            </a:pPr>
            <a:r>
              <a:rPr lang="en-IN" sz="1200" dirty="0" smtClean="0"/>
              <a:t>Contact Information Checks</a:t>
            </a:r>
          </a:p>
          <a:p>
            <a:pPr marL="285750" indent="-285750">
              <a:buFont typeface="Arial" panose="020B0604020202020204" pitchFamily="34" charset="0"/>
              <a:buChar char="•"/>
            </a:pPr>
            <a:r>
              <a:rPr lang="en-IN" sz="1200" dirty="0" smtClean="0"/>
              <a:t>Personalization Fields</a:t>
            </a:r>
          </a:p>
          <a:p>
            <a:pPr marL="285750" indent="-285750">
              <a:buFont typeface="Arial" panose="020B0604020202020204" pitchFamily="34" charset="0"/>
              <a:buChar char="•"/>
            </a:pPr>
            <a:r>
              <a:rPr lang="en-IN" sz="1200" dirty="0" smtClean="0"/>
              <a:t>Standard Exclusions check</a:t>
            </a:r>
          </a:p>
          <a:p>
            <a:pPr marL="285750" indent="-285750">
              <a:buFont typeface="Arial" panose="020B0604020202020204" pitchFamily="34" charset="0"/>
              <a:buChar char="•"/>
            </a:pPr>
            <a:r>
              <a:rPr lang="en-IN" sz="1200" dirty="0" smtClean="0"/>
              <a:t>Final confirmation on counts</a:t>
            </a:r>
            <a:endParaRPr lang="en-IN" sz="1200" dirty="0"/>
          </a:p>
        </p:txBody>
      </p:sp>
      <p:sp>
        <p:nvSpPr>
          <p:cNvPr id="61" name="TextBox 60"/>
          <p:cNvSpPr txBox="1"/>
          <p:nvPr/>
        </p:nvSpPr>
        <p:spPr>
          <a:xfrm>
            <a:off x="8413235" y="882129"/>
            <a:ext cx="3383054" cy="830997"/>
          </a:xfrm>
          <a:prstGeom prst="rect">
            <a:avLst/>
          </a:prstGeom>
          <a:noFill/>
        </p:spPr>
        <p:txBody>
          <a:bodyPr wrap="square" rtlCol="0">
            <a:spAutoFit/>
          </a:bodyPr>
          <a:lstStyle/>
          <a:p>
            <a:pPr marL="285750" indent="-285750">
              <a:buFont typeface="Arial" panose="020B0604020202020204" pitchFamily="34" charset="0"/>
              <a:buChar char="•"/>
            </a:pPr>
            <a:r>
              <a:rPr lang="en-IN" sz="1200" dirty="0" smtClean="0"/>
              <a:t>Email/SMS Content </a:t>
            </a:r>
          </a:p>
          <a:p>
            <a:pPr marL="285750" indent="-285750">
              <a:buFont typeface="Arial" panose="020B0604020202020204" pitchFamily="34" charset="0"/>
              <a:buChar char="•"/>
            </a:pPr>
            <a:r>
              <a:rPr lang="en-IN" sz="1200" dirty="0" smtClean="0"/>
              <a:t>Standard Headers and Footers</a:t>
            </a:r>
          </a:p>
          <a:p>
            <a:pPr marL="285750" indent="-285750">
              <a:buFont typeface="Arial" panose="020B0604020202020204" pitchFamily="34" charset="0"/>
              <a:buChar char="•"/>
            </a:pPr>
            <a:r>
              <a:rPr lang="en-IN" sz="1200" dirty="0" smtClean="0"/>
              <a:t>Tool Specific Links</a:t>
            </a:r>
          </a:p>
          <a:p>
            <a:pPr marL="285750" indent="-285750">
              <a:buFont typeface="Arial" panose="020B0604020202020204" pitchFamily="34" charset="0"/>
              <a:buChar char="•"/>
            </a:pPr>
            <a:r>
              <a:rPr lang="en-IN" sz="1200" dirty="0" smtClean="0"/>
              <a:t>UTM Code and Personalization</a:t>
            </a:r>
            <a:endParaRPr lang="en-IN" sz="1200" dirty="0"/>
          </a:p>
        </p:txBody>
      </p:sp>
      <p:sp>
        <p:nvSpPr>
          <p:cNvPr id="51" name="Rectangle 50"/>
          <p:cNvSpPr/>
          <p:nvPr/>
        </p:nvSpPr>
        <p:spPr>
          <a:xfrm>
            <a:off x="81782" y="6069372"/>
            <a:ext cx="1834156" cy="261610"/>
          </a:xfrm>
          <a:prstGeom prst="rect">
            <a:avLst/>
          </a:prstGeom>
        </p:spPr>
        <p:txBody>
          <a:bodyPr wrap="none">
            <a:spAutoFit/>
          </a:bodyPr>
          <a:lstStyle/>
          <a:p>
            <a:r>
              <a:rPr lang="en-IN" sz="1100" dirty="0" smtClean="0"/>
              <a:t>UTM – URL Tracking Metrics </a:t>
            </a:r>
            <a:endParaRPr lang="en-IN" sz="1100" dirty="0"/>
          </a:p>
        </p:txBody>
      </p:sp>
      <p:grpSp>
        <p:nvGrpSpPr>
          <p:cNvPr id="11" name="Group 10"/>
          <p:cNvGrpSpPr/>
          <p:nvPr/>
        </p:nvGrpSpPr>
        <p:grpSpPr>
          <a:xfrm>
            <a:off x="7125551" y="2725613"/>
            <a:ext cx="3968120" cy="972000"/>
            <a:chOff x="7125551" y="2725613"/>
            <a:chExt cx="3968120" cy="972000"/>
          </a:xfrm>
        </p:grpSpPr>
        <p:sp>
          <p:nvSpPr>
            <p:cNvPr id="49" name="Rectangle 48"/>
            <p:cNvSpPr/>
            <p:nvPr/>
          </p:nvSpPr>
          <p:spPr>
            <a:xfrm>
              <a:off x="8196747" y="2998074"/>
              <a:ext cx="2896924" cy="338554"/>
            </a:xfrm>
            <a:prstGeom prst="rect">
              <a:avLst/>
            </a:prstGeom>
          </p:spPr>
          <p:txBody>
            <a:bodyPr wrap="square">
              <a:spAutoFit/>
            </a:bodyPr>
            <a:lstStyle/>
            <a:p>
              <a:r>
                <a:rPr lang="en-IN" sz="1600" dirty="0" smtClean="0">
                  <a:solidFill>
                    <a:srgbClr val="005A7A"/>
                  </a:solidFill>
                </a:rPr>
                <a:t>Campaign Creation in the tool</a:t>
              </a:r>
              <a:endParaRPr lang="en-IN" sz="1600" dirty="0">
                <a:solidFill>
                  <a:srgbClr val="005A7A"/>
                </a:solidFill>
              </a:endParaRPr>
            </a:p>
          </p:txBody>
        </p:sp>
        <p:sp>
          <p:nvSpPr>
            <p:cNvPr id="34" name="Oval 33"/>
            <p:cNvSpPr/>
            <p:nvPr/>
          </p:nvSpPr>
          <p:spPr>
            <a:xfrm>
              <a:off x="7125551" y="2725613"/>
              <a:ext cx="972000" cy="972000"/>
            </a:xfrm>
            <a:prstGeom prst="ellipse">
              <a:avLst/>
            </a:prstGeom>
            <a:solidFill>
              <a:schemeClr val="bg1">
                <a:lumMod val="95000"/>
              </a:schemeClr>
            </a:solidFill>
            <a:ln w="38100">
              <a:solidFill>
                <a:srgbClr val="0066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p:cNvGrpSpPr/>
            <p:nvPr/>
          </p:nvGrpSpPr>
          <p:grpSpPr>
            <a:xfrm>
              <a:off x="7203657" y="2949385"/>
              <a:ext cx="807761" cy="579594"/>
              <a:chOff x="7659349" y="2621690"/>
              <a:chExt cx="925530" cy="716185"/>
            </a:xfrm>
          </p:grpSpPr>
          <p:pic>
            <p:nvPicPr>
              <p:cNvPr id="69" name="Picture 16" descr="http://png-3.vector.me/files/images/8/0/809287/block_thumb"/>
              <p:cNvPicPr>
                <a:picLocks noChangeAspect="1" noChangeArrowheads="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59349" y="2621690"/>
                <a:ext cx="644845" cy="551808"/>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http://png-3.vector.me/files/images/8/0/809287/block_thumb"/>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40034" y="2786067"/>
                <a:ext cx="644845" cy="551808"/>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65969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10"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8" grpId="0" animBg="1"/>
      <p:bldP spid="37" grpId="0" animBg="1"/>
      <p:bldP spid="50" grpId="0"/>
      <p:bldP spid="58" grpId="0"/>
      <p:bldP spid="59" grpId="0"/>
      <p:bldP spid="60"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Campaign Measurement</a:t>
            </a:r>
            <a:endParaRPr lang="en-IN" dirty="0"/>
          </a:p>
        </p:txBody>
      </p:sp>
      <p:grpSp>
        <p:nvGrpSpPr>
          <p:cNvPr id="3" name="Group 2"/>
          <p:cNvGrpSpPr/>
          <p:nvPr/>
        </p:nvGrpSpPr>
        <p:grpSpPr>
          <a:xfrm>
            <a:off x="858487" y="839787"/>
            <a:ext cx="2272207" cy="2751810"/>
            <a:chOff x="8715811" y="1378038"/>
            <a:chExt cx="2272207" cy="2751810"/>
          </a:xfrm>
        </p:grpSpPr>
        <p:sp>
          <p:nvSpPr>
            <p:cNvPr id="4" name="Oval 3"/>
            <p:cNvSpPr/>
            <p:nvPr/>
          </p:nvSpPr>
          <p:spPr>
            <a:xfrm>
              <a:off x="8861917" y="1378038"/>
              <a:ext cx="1980000" cy="1980000"/>
            </a:xfrm>
            <a:prstGeom prst="ellipse">
              <a:avLst/>
            </a:prstGeom>
            <a:noFill/>
            <a:ln w="57150">
              <a:solidFill>
                <a:srgbClr val="00668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dirty="0">
                <a:solidFill>
                  <a:srgbClr val="00668A"/>
                </a:solidFill>
              </a:endParaRPr>
            </a:p>
          </p:txBody>
        </p:sp>
        <p:sp>
          <p:nvSpPr>
            <p:cNvPr id="5" name="TextBox 4"/>
            <p:cNvSpPr txBox="1"/>
            <p:nvPr/>
          </p:nvSpPr>
          <p:spPr>
            <a:xfrm>
              <a:off x="8715811" y="3421962"/>
              <a:ext cx="2272207" cy="707886"/>
            </a:xfrm>
            <a:prstGeom prst="rect">
              <a:avLst/>
            </a:prstGeom>
            <a:noFill/>
          </p:spPr>
          <p:txBody>
            <a:bodyPr wrap="square" rtlCol="0">
              <a:spAutoFit/>
            </a:bodyPr>
            <a:lstStyle/>
            <a:p>
              <a:pPr algn="ctr"/>
              <a:r>
                <a:rPr lang="en-IN" sz="2000" dirty="0" smtClean="0">
                  <a:solidFill>
                    <a:srgbClr val="00668A"/>
                  </a:solidFill>
                </a:rPr>
                <a:t>Campaign Measurement</a:t>
              </a:r>
              <a:endParaRPr lang="en-IN" sz="2000" dirty="0">
                <a:solidFill>
                  <a:srgbClr val="00668A"/>
                </a:solidFill>
              </a:endParaRPr>
            </a:p>
          </p:txBody>
        </p:sp>
        <p:pic>
          <p:nvPicPr>
            <p:cNvPr id="6" name="Picture 8" descr="http://www.opennms.com/wp-content/uploads/2015/01/icon-performance-2.pn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59206" y="1775326"/>
              <a:ext cx="1185419" cy="1185419"/>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Arc 6"/>
          <p:cNvSpPr/>
          <p:nvPr/>
        </p:nvSpPr>
        <p:spPr>
          <a:xfrm>
            <a:off x="872669" y="595521"/>
            <a:ext cx="5040000" cy="5040000"/>
          </a:xfrm>
          <a:prstGeom prst="arc">
            <a:avLst>
              <a:gd name="adj1" fmla="val 17412394"/>
              <a:gd name="adj2" fmla="val 11837851"/>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nvGrpSpPr>
          <p:cNvPr id="8" name="Group 7"/>
          <p:cNvGrpSpPr/>
          <p:nvPr/>
        </p:nvGrpSpPr>
        <p:grpSpPr>
          <a:xfrm>
            <a:off x="4239717" y="4169670"/>
            <a:ext cx="1687133" cy="1440000"/>
            <a:chOff x="4363283" y="4062408"/>
            <a:chExt cx="1687133" cy="1440000"/>
          </a:xfrm>
        </p:grpSpPr>
        <p:sp>
          <p:nvSpPr>
            <p:cNvPr id="9" name="Oval 8"/>
            <p:cNvSpPr/>
            <p:nvPr/>
          </p:nvSpPr>
          <p:spPr>
            <a:xfrm>
              <a:off x="4472669" y="4062408"/>
              <a:ext cx="1440000" cy="1440000"/>
            </a:xfrm>
            <a:prstGeom prst="ellips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050" b="1" dirty="0"/>
            </a:p>
          </p:txBody>
        </p:sp>
        <p:sp>
          <p:nvSpPr>
            <p:cNvPr id="10" name="TextBox 9"/>
            <p:cNvSpPr txBox="1"/>
            <p:nvPr/>
          </p:nvSpPr>
          <p:spPr>
            <a:xfrm>
              <a:off x="4363283" y="4490020"/>
              <a:ext cx="1687133" cy="584775"/>
            </a:xfrm>
            <a:prstGeom prst="rect">
              <a:avLst/>
            </a:prstGeom>
            <a:noFill/>
          </p:spPr>
          <p:txBody>
            <a:bodyPr wrap="square" rtlCol="0">
              <a:spAutoFit/>
            </a:bodyPr>
            <a:lstStyle/>
            <a:p>
              <a:pPr algn="ctr"/>
              <a:r>
                <a:rPr lang="en-IN" sz="1600" dirty="0" smtClean="0">
                  <a:solidFill>
                    <a:schemeClr val="bg1"/>
                  </a:solidFill>
                </a:rPr>
                <a:t>Test and Control Design</a:t>
              </a:r>
              <a:endParaRPr lang="en-IN" sz="1600" dirty="0">
                <a:solidFill>
                  <a:schemeClr val="bg1"/>
                </a:solidFill>
              </a:endParaRPr>
            </a:p>
          </p:txBody>
        </p:sp>
      </p:grpSp>
      <p:grpSp>
        <p:nvGrpSpPr>
          <p:cNvPr id="11" name="Group 10"/>
          <p:cNvGrpSpPr/>
          <p:nvPr/>
        </p:nvGrpSpPr>
        <p:grpSpPr>
          <a:xfrm>
            <a:off x="4945536" y="2462761"/>
            <a:ext cx="1687133" cy="1440000"/>
            <a:chOff x="5034226" y="2355499"/>
            <a:chExt cx="1687133" cy="1440000"/>
          </a:xfrm>
        </p:grpSpPr>
        <p:sp>
          <p:nvSpPr>
            <p:cNvPr id="12" name="Oval 11"/>
            <p:cNvSpPr/>
            <p:nvPr/>
          </p:nvSpPr>
          <p:spPr>
            <a:xfrm>
              <a:off x="5157793" y="2355499"/>
              <a:ext cx="1440000" cy="1440000"/>
            </a:xfrm>
            <a:prstGeom prst="ellipse">
              <a:avLst/>
            </a:prstGeom>
            <a:solidFill>
              <a:srgbClr val="00668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p>
          </p:txBody>
        </p:sp>
        <p:sp>
          <p:nvSpPr>
            <p:cNvPr id="13" name="TextBox 12"/>
            <p:cNvSpPr txBox="1"/>
            <p:nvPr/>
          </p:nvSpPr>
          <p:spPr>
            <a:xfrm>
              <a:off x="5034226" y="2746860"/>
              <a:ext cx="1687133" cy="584775"/>
            </a:xfrm>
            <a:prstGeom prst="rect">
              <a:avLst/>
            </a:prstGeom>
            <a:noFill/>
          </p:spPr>
          <p:txBody>
            <a:bodyPr wrap="square" rtlCol="0">
              <a:spAutoFit/>
            </a:bodyPr>
            <a:lstStyle/>
            <a:p>
              <a:pPr algn="ctr"/>
              <a:r>
                <a:rPr lang="en-IN" sz="1600" dirty="0" smtClean="0">
                  <a:solidFill>
                    <a:schemeClr val="bg1"/>
                  </a:solidFill>
                </a:rPr>
                <a:t>Short Term Measures</a:t>
              </a:r>
              <a:endParaRPr lang="en-IN" sz="1600" dirty="0">
                <a:solidFill>
                  <a:schemeClr val="bg1"/>
                </a:solidFill>
              </a:endParaRPr>
            </a:p>
          </p:txBody>
        </p:sp>
      </p:grpSp>
      <p:grpSp>
        <p:nvGrpSpPr>
          <p:cNvPr id="14" name="Group 13"/>
          <p:cNvGrpSpPr/>
          <p:nvPr/>
        </p:nvGrpSpPr>
        <p:grpSpPr>
          <a:xfrm>
            <a:off x="4239718" y="809225"/>
            <a:ext cx="1687133" cy="1440000"/>
            <a:chOff x="4360576" y="713587"/>
            <a:chExt cx="1687133" cy="1440000"/>
          </a:xfrm>
        </p:grpSpPr>
        <p:sp>
          <p:nvSpPr>
            <p:cNvPr id="15" name="Oval 14"/>
            <p:cNvSpPr/>
            <p:nvPr/>
          </p:nvSpPr>
          <p:spPr>
            <a:xfrm>
              <a:off x="4472669" y="713587"/>
              <a:ext cx="1440000" cy="1440000"/>
            </a:xfrm>
            <a:prstGeom prst="ellipse">
              <a:avLst/>
            </a:pr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400" b="1" dirty="0"/>
            </a:p>
          </p:txBody>
        </p:sp>
        <p:sp>
          <p:nvSpPr>
            <p:cNvPr id="16" name="TextBox 15"/>
            <p:cNvSpPr txBox="1"/>
            <p:nvPr/>
          </p:nvSpPr>
          <p:spPr>
            <a:xfrm>
              <a:off x="4360576" y="1109912"/>
              <a:ext cx="1687133" cy="584775"/>
            </a:xfrm>
            <a:prstGeom prst="rect">
              <a:avLst/>
            </a:prstGeom>
            <a:noFill/>
          </p:spPr>
          <p:txBody>
            <a:bodyPr wrap="square" rtlCol="0">
              <a:spAutoFit/>
            </a:bodyPr>
            <a:lstStyle/>
            <a:p>
              <a:pPr algn="ctr"/>
              <a:r>
                <a:rPr lang="en-IN" sz="1600" dirty="0" smtClean="0">
                  <a:solidFill>
                    <a:schemeClr val="bg1"/>
                  </a:solidFill>
                </a:rPr>
                <a:t>Track Fulfilment and Response</a:t>
              </a:r>
              <a:endParaRPr lang="en-IN" sz="1600" dirty="0">
                <a:solidFill>
                  <a:schemeClr val="bg1"/>
                </a:solidFill>
              </a:endParaRPr>
            </a:p>
          </p:txBody>
        </p:sp>
      </p:grpSp>
      <p:sp>
        <p:nvSpPr>
          <p:cNvPr id="20" name="TextBox 19"/>
          <p:cNvSpPr txBox="1"/>
          <p:nvPr/>
        </p:nvSpPr>
        <p:spPr>
          <a:xfrm>
            <a:off x="5955720" y="967630"/>
            <a:ext cx="3886851" cy="954107"/>
          </a:xfrm>
          <a:prstGeom prst="rect">
            <a:avLst/>
          </a:prstGeom>
          <a:noFill/>
        </p:spPr>
        <p:txBody>
          <a:bodyPr wrap="square" rtlCol="0">
            <a:spAutoFit/>
          </a:bodyPr>
          <a:lstStyle/>
          <a:p>
            <a:r>
              <a:rPr lang="en-IN" sz="1400" dirty="0" smtClean="0"/>
              <a:t>Reporting measures – </a:t>
            </a:r>
          </a:p>
          <a:p>
            <a:pPr marL="285750" indent="-285750">
              <a:buFont typeface="Arial" panose="020B0604020202020204" pitchFamily="34" charset="0"/>
              <a:buChar char="•"/>
            </a:pPr>
            <a:r>
              <a:rPr lang="en-IN" sz="1400" dirty="0" smtClean="0"/>
              <a:t>Delivery Rate</a:t>
            </a:r>
          </a:p>
          <a:p>
            <a:pPr marL="285750" indent="-285750">
              <a:buFont typeface="Arial" panose="020B0604020202020204" pitchFamily="34" charset="0"/>
              <a:buChar char="•"/>
            </a:pPr>
            <a:r>
              <a:rPr lang="en-IN" sz="1400" dirty="0" smtClean="0"/>
              <a:t>Open Rate (only for Email)</a:t>
            </a:r>
          </a:p>
          <a:p>
            <a:pPr marL="285750" indent="-285750">
              <a:buFont typeface="Arial" panose="020B0604020202020204" pitchFamily="34" charset="0"/>
              <a:buChar char="•"/>
            </a:pPr>
            <a:r>
              <a:rPr lang="en-IN" sz="1400" dirty="0" smtClean="0"/>
              <a:t>Response Rates (primary and secondary)</a:t>
            </a:r>
            <a:endParaRPr lang="en-IN" sz="1400" dirty="0"/>
          </a:p>
        </p:txBody>
      </p:sp>
      <p:sp>
        <p:nvSpPr>
          <p:cNvPr id="21" name="TextBox 20"/>
          <p:cNvSpPr txBox="1"/>
          <p:nvPr/>
        </p:nvSpPr>
        <p:spPr>
          <a:xfrm>
            <a:off x="6509103" y="2854122"/>
            <a:ext cx="4976213" cy="738664"/>
          </a:xfrm>
          <a:prstGeom prst="rect">
            <a:avLst/>
          </a:prstGeom>
          <a:noFill/>
        </p:spPr>
        <p:txBody>
          <a:bodyPr wrap="square" rtlCol="0">
            <a:spAutoFit/>
          </a:bodyPr>
          <a:lstStyle/>
          <a:p>
            <a:r>
              <a:rPr lang="en-IN" sz="1400" dirty="0" smtClean="0"/>
              <a:t>Short Term Impact of the Campaign to measure – </a:t>
            </a:r>
          </a:p>
          <a:p>
            <a:pPr marL="285750" indent="-285750">
              <a:buFont typeface="Arial" panose="020B0604020202020204" pitchFamily="34" charset="0"/>
              <a:buChar char="•"/>
            </a:pPr>
            <a:r>
              <a:rPr lang="en-IN" sz="1400" dirty="0" smtClean="0"/>
              <a:t>Campaign Effectiveness (Open Rates and Response Rates)</a:t>
            </a:r>
          </a:p>
          <a:p>
            <a:pPr marL="285750" indent="-285750">
              <a:buFont typeface="Arial" panose="020B0604020202020204" pitchFamily="34" charset="0"/>
              <a:buChar char="•"/>
            </a:pPr>
            <a:r>
              <a:rPr lang="en-IN" sz="1400" dirty="0" smtClean="0"/>
              <a:t>Short Term Sales Uplift (pre-post analysis)</a:t>
            </a:r>
            <a:endParaRPr lang="en-IN" sz="1400" dirty="0"/>
          </a:p>
        </p:txBody>
      </p:sp>
      <p:sp>
        <p:nvSpPr>
          <p:cNvPr id="22" name="TextBox 21"/>
          <p:cNvSpPr txBox="1"/>
          <p:nvPr/>
        </p:nvSpPr>
        <p:spPr>
          <a:xfrm>
            <a:off x="5789102" y="4686325"/>
            <a:ext cx="3886851" cy="523220"/>
          </a:xfrm>
          <a:prstGeom prst="rect">
            <a:avLst/>
          </a:prstGeom>
          <a:noFill/>
        </p:spPr>
        <p:txBody>
          <a:bodyPr wrap="square" rtlCol="0">
            <a:spAutoFit/>
          </a:bodyPr>
          <a:lstStyle/>
          <a:p>
            <a:r>
              <a:rPr lang="en-IN" sz="1400" dirty="0" smtClean="0"/>
              <a:t>Statistically measure effectiveness of campaigns to primarily measure incremental revenue</a:t>
            </a:r>
            <a:endParaRPr lang="en-IN" sz="1400" dirty="0"/>
          </a:p>
        </p:txBody>
      </p:sp>
    </p:spTree>
    <p:extLst>
      <p:ext uri="{BB962C8B-B14F-4D97-AF65-F5344CB8AC3E}">
        <p14:creationId xmlns:p14="http://schemas.microsoft.com/office/powerpoint/2010/main" val="64144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Exercise 1</a:t>
            </a:r>
            <a:endParaRPr lang="en-IN" dirty="0"/>
          </a:p>
        </p:txBody>
      </p:sp>
      <p:sp>
        <p:nvSpPr>
          <p:cNvPr id="3" name="TextBox 2"/>
          <p:cNvSpPr txBox="1"/>
          <p:nvPr/>
        </p:nvSpPr>
        <p:spPr>
          <a:xfrm>
            <a:off x="566670" y="1043189"/>
            <a:ext cx="10831133" cy="646331"/>
          </a:xfrm>
          <a:prstGeom prst="rect">
            <a:avLst/>
          </a:prstGeom>
          <a:noFill/>
        </p:spPr>
        <p:txBody>
          <a:bodyPr wrap="square" rtlCol="0">
            <a:spAutoFit/>
          </a:bodyPr>
          <a:lstStyle/>
          <a:p>
            <a:r>
              <a:rPr lang="en-IN" i="1" dirty="0" smtClean="0"/>
              <a:t>An electronic retailer has an annual campaign, where they want to target their good customers with the product they would need.</a:t>
            </a:r>
          </a:p>
        </p:txBody>
      </p:sp>
      <p:sp>
        <p:nvSpPr>
          <p:cNvPr id="4" name="TextBox 3"/>
          <p:cNvSpPr txBox="1"/>
          <p:nvPr/>
        </p:nvSpPr>
        <p:spPr>
          <a:xfrm>
            <a:off x="566669" y="1802769"/>
            <a:ext cx="10831133" cy="646331"/>
          </a:xfrm>
          <a:prstGeom prst="rect">
            <a:avLst/>
          </a:prstGeom>
          <a:noFill/>
        </p:spPr>
        <p:txBody>
          <a:bodyPr wrap="square" rtlCol="0">
            <a:spAutoFit/>
          </a:bodyPr>
          <a:lstStyle/>
          <a:p>
            <a:r>
              <a:rPr lang="en-IN" i="1" dirty="0" smtClean="0"/>
              <a:t>Who is a good customer?</a:t>
            </a:r>
            <a:endParaRPr lang="en-IN" i="1" dirty="0"/>
          </a:p>
          <a:p>
            <a:r>
              <a:rPr lang="en-IN" i="1" dirty="0" smtClean="0"/>
              <a:t>A good customers is one who has shopped at least twice </a:t>
            </a:r>
            <a:r>
              <a:rPr lang="en-IN" i="1" dirty="0"/>
              <a:t>and spent at least </a:t>
            </a:r>
            <a:r>
              <a:rPr lang="en-IN" i="1" dirty="0" err="1"/>
              <a:t>Rs</a:t>
            </a:r>
            <a:r>
              <a:rPr lang="en-IN" i="1" dirty="0"/>
              <a:t> 10,000</a:t>
            </a:r>
            <a:r>
              <a:rPr lang="en-IN" i="1" dirty="0" smtClean="0"/>
              <a:t> in the past 1 year</a:t>
            </a:r>
          </a:p>
        </p:txBody>
      </p:sp>
      <p:sp>
        <p:nvSpPr>
          <p:cNvPr id="5" name="TextBox 4"/>
          <p:cNvSpPr txBox="1"/>
          <p:nvPr/>
        </p:nvSpPr>
        <p:spPr>
          <a:xfrm>
            <a:off x="566668" y="4072789"/>
            <a:ext cx="10831133" cy="1015663"/>
          </a:xfrm>
          <a:prstGeom prst="rect">
            <a:avLst/>
          </a:prstGeom>
          <a:noFill/>
        </p:spPr>
        <p:txBody>
          <a:bodyPr wrap="square" rtlCol="0">
            <a:spAutoFit/>
          </a:bodyPr>
          <a:lstStyle/>
          <a:p>
            <a:pPr marL="285750" indent="-285750">
              <a:buFont typeface="Arial" panose="020B0604020202020204" pitchFamily="34" charset="0"/>
              <a:buChar char="•"/>
            </a:pPr>
            <a:r>
              <a:rPr lang="en-IN" sz="2000" b="1" dirty="0" smtClean="0"/>
              <a:t>What is the objective of the campaign?</a:t>
            </a:r>
          </a:p>
          <a:p>
            <a:pPr marL="285750" indent="-285750">
              <a:buFont typeface="Arial" panose="020B0604020202020204" pitchFamily="34" charset="0"/>
              <a:buChar char="•"/>
            </a:pPr>
            <a:r>
              <a:rPr lang="en-IN" sz="2000" b="1" dirty="0" smtClean="0"/>
              <a:t>How would you define campaign eligibility?</a:t>
            </a:r>
          </a:p>
          <a:p>
            <a:pPr marL="285750" indent="-285750">
              <a:buFont typeface="Arial" panose="020B0604020202020204" pitchFamily="34" charset="0"/>
              <a:buChar char="•"/>
            </a:pPr>
            <a:r>
              <a:rPr lang="en-IN" sz="2000" b="1" dirty="0" smtClean="0"/>
              <a:t>What would be the campaign characteristics?</a:t>
            </a:r>
          </a:p>
        </p:txBody>
      </p:sp>
      <p:sp>
        <p:nvSpPr>
          <p:cNvPr id="6" name="TextBox 5"/>
          <p:cNvSpPr txBox="1"/>
          <p:nvPr/>
        </p:nvSpPr>
        <p:spPr>
          <a:xfrm>
            <a:off x="566667" y="2576725"/>
            <a:ext cx="10831133" cy="646331"/>
          </a:xfrm>
          <a:prstGeom prst="rect">
            <a:avLst/>
          </a:prstGeom>
          <a:noFill/>
        </p:spPr>
        <p:txBody>
          <a:bodyPr wrap="square" rtlCol="0">
            <a:spAutoFit/>
          </a:bodyPr>
          <a:lstStyle/>
          <a:p>
            <a:r>
              <a:rPr lang="en-IN" i="1" dirty="0" smtClean="0"/>
              <a:t>What you have – </a:t>
            </a:r>
          </a:p>
          <a:p>
            <a:r>
              <a:rPr lang="en-IN" i="1" dirty="0" smtClean="0"/>
              <a:t>Details about all the transactions that customers have made in the past 1 year.</a:t>
            </a:r>
          </a:p>
        </p:txBody>
      </p:sp>
      <p:grpSp>
        <p:nvGrpSpPr>
          <p:cNvPr id="8" name="Group 7"/>
          <p:cNvGrpSpPr/>
          <p:nvPr/>
        </p:nvGrpSpPr>
        <p:grpSpPr>
          <a:xfrm>
            <a:off x="9055637" y="3350681"/>
            <a:ext cx="2704563" cy="2631227"/>
            <a:chOff x="9055637" y="3350681"/>
            <a:chExt cx="2704563" cy="2631227"/>
          </a:xfrm>
        </p:grpSpPr>
        <p:sp>
          <p:nvSpPr>
            <p:cNvPr id="7" name="TextBox 6"/>
            <p:cNvSpPr txBox="1"/>
            <p:nvPr/>
          </p:nvSpPr>
          <p:spPr>
            <a:xfrm>
              <a:off x="9055637" y="5212467"/>
              <a:ext cx="2704563" cy="769441"/>
            </a:xfrm>
            <a:prstGeom prst="rect">
              <a:avLst/>
            </a:prstGeom>
            <a:noFill/>
          </p:spPr>
          <p:txBody>
            <a:bodyPr wrap="square" rtlCol="0">
              <a:spAutoFit/>
            </a:bodyPr>
            <a:lstStyle/>
            <a:p>
              <a:pPr algn="ctr"/>
              <a:r>
                <a:rPr lang="en-IN" sz="4400" dirty="0" smtClean="0"/>
                <a:t>15 min</a:t>
              </a:r>
              <a:endParaRPr lang="en-IN" sz="4400" dirty="0"/>
            </a:p>
          </p:txBody>
        </p:sp>
        <p:pic>
          <p:nvPicPr>
            <p:cNvPr id="23554" name="Picture 2" descr="https://pixabay.com/static/uploads/photo/2012/04/14/14/24/stopwatch-34108_960_7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17746" y="3350681"/>
              <a:ext cx="1580344" cy="19720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16385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6" name="Picture 8" descr="http://www.viewspection.com/wp-content/uploads/2015/04/backgrou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79551" y="450761"/>
            <a:ext cx="5138669" cy="3416320"/>
          </a:xfrm>
          <a:prstGeom prst="rect">
            <a:avLst/>
          </a:prstGeom>
          <a:noFill/>
        </p:spPr>
        <p:txBody>
          <a:bodyPr wrap="square" rtlCol="0">
            <a:spAutoFit/>
          </a:bodyPr>
          <a:lstStyle/>
          <a:p>
            <a:r>
              <a:rPr lang="en-IN" sz="7200" dirty="0" smtClean="0">
                <a:solidFill>
                  <a:schemeClr val="bg1"/>
                </a:solidFill>
                <a:latin typeface="Century Gothic" panose="020B0502020202020204" pitchFamily="34" charset="0"/>
              </a:rPr>
              <a:t>Campaign Analytics Concepts</a:t>
            </a:r>
            <a:endParaRPr lang="en-IN" sz="7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16978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9488</TotalTime>
  <Words>808</Words>
  <Application>Microsoft Office PowerPoint</Application>
  <PresentationFormat>Widescreen</PresentationFormat>
  <Paragraphs>174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 Math</vt:lpstr>
      <vt:lpstr>Century Gothic</vt:lpstr>
      <vt:lpstr>Leelawadee UI</vt:lpstr>
      <vt:lpstr>Office Theme</vt:lpstr>
      <vt:lpstr>Campaign Analytics</vt:lpstr>
      <vt:lpstr>Campaigns – Connecting with the customer</vt:lpstr>
      <vt:lpstr>Types of Campaigns</vt:lpstr>
      <vt:lpstr>Campaign Management Framework</vt:lpstr>
      <vt:lpstr>Campaign Design</vt:lpstr>
      <vt:lpstr>Campaign Execution</vt:lpstr>
      <vt:lpstr>Campaign Measurement</vt:lpstr>
      <vt:lpstr>Exercise 1</vt:lpstr>
      <vt:lpstr>PowerPoint Presentation</vt:lpstr>
      <vt:lpstr>Targeted Models</vt:lpstr>
      <vt:lpstr>Exercise 2</vt:lpstr>
      <vt:lpstr>PowerPoint Presentation</vt:lpstr>
      <vt:lpstr>Test and Control</vt:lpstr>
      <vt:lpstr>Exercise 3</vt:lpstr>
      <vt:lpstr>Market Mix</vt:lpstr>
      <vt:lpstr>Recap</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Sayani Nag</dc:creator>
  <cp:lastModifiedBy>Sayani Nag</cp:lastModifiedBy>
  <cp:revision>145</cp:revision>
  <dcterms:created xsi:type="dcterms:W3CDTF">2016-07-11T19:01:26Z</dcterms:created>
  <dcterms:modified xsi:type="dcterms:W3CDTF">2016-07-27T11:59:14Z</dcterms:modified>
</cp:coreProperties>
</file>